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charts/chart1.xml" ContentType="application/vnd.openxmlformats-officedocument.drawingml.chart+xml"/>
  <Override PartName="/ppt/media/image14.jpeg" ContentType="image/jpeg"/>
  <Override PartName="/ppt/media/image1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08292"/>
          <c:y val="0.067433"/>
          <c:w val="0.886708"/>
          <c:h val="0.7249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前端开发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739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使用 leancloud</c:v>
                </c:pt>
                <c:pt idx="1">
                  <c:v>不使用 leancloud</c:v>
                </c:pt>
              </c:strCache>
            </c:strRef>
          </c:cat>
          <c:val>
            <c:numRef>
              <c:f>Sheet1!$B$2:$B$3</c:f>
              <c:numCache>
                <c:ptCount val="2"/>
                <c:pt idx="0">
                  <c:v>70.000000</c:v>
                </c:pt>
                <c:pt idx="1">
                  <c:v>30.000000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后台开发</c:v>
                </c:pt>
              </c:strCache>
            </c:strRef>
          </c:tx>
          <c:spPr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739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使用 leancloud</c:v>
                </c:pt>
                <c:pt idx="1">
                  <c:v>不使用 leancloud</c:v>
                </c:pt>
              </c:strCache>
            </c:strRef>
          </c:cat>
          <c:val>
            <c:numRef>
              <c:f>Sheet1!$C$2:$C$3</c:f>
              <c:numCache>
                <c:ptCount val="2"/>
                <c:pt idx="0">
                  <c:v>30.000000</c:v>
                </c:pt>
                <c:pt idx="1">
                  <c:v>70.000000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FFFFFF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pic" idx="13"/>
          </p:nvPr>
        </p:nvSpPr>
        <p:spPr>
          <a:xfrm>
            <a:off x="-5696" y="2182"/>
            <a:ext cx="13016191" cy="97492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342729" y="5774266"/>
            <a:ext cx="6319342" cy="11303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1270000" y="4343671"/>
            <a:ext cx="10464800" cy="1130301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FZLanTingHeiS-DB1-GBK"/>
                <a:ea typeface="FZLanTingHeiS-DB1-GBK"/>
                <a:cs typeface="FZLanTingHeiS-DB1-GBK"/>
                <a:sym typeface="FZLanTingHeiS-DB1-GBK"/>
              </a:defRPr>
            </a:lvl1pPr>
          </a:lstStyle>
          <a:p>
            <a:pPr/>
            <a:r>
              <a:t>标题文本</a:t>
            </a:r>
          </a:p>
        </p:txBody>
      </p:sp>
      <p:pic>
        <p:nvPicPr>
          <p:cNvPr id="1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7328" y="2169449"/>
            <a:ext cx="1490144" cy="168342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2">
    <p:bg>
      <p:bgPr>
        <a:solidFill>
          <a:srgbClr val="000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0" y="0"/>
            <a:ext cx="13004801" cy="4149130"/>
          </a:xfrm>
          <a:prstGeom prst="rect">
            <a:avLst/>
          </a:prstGeom>
          <a:solidFill>
            <a:srgbClr val="648F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rgbClr val="648FE7"/>
                </a:solidFill>
              </a:defRPr>
            </a:pPr>
          </a:p>
        </p:txBody>
      </p:sp>
      <p:sp>
        <p:nvSpPr>
          <p:cNvPr id="110" name="Shape 110"/>
          <p:cNvSpPr/>
          <p:nvPr>
            <p:ph type="title"/>
          </p:nvPr>
        </p:nvSpPr>
        <p:spPr>
          <a:xfrm>
            <a:off x="430774" y="370458"/>
            <a:ext cx="8260260" cy="882452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pic>
        <p:nvPicPr>
          <p:cNvPr id="111" name="ppt素材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498" y="2222784"/>
            <a:ext cx="4268228" cy="74627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-16272" y="370458"/>
            <a:ext cx="113408" cy="8824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4584700" y="4664002"/>
            <a:ext cx="7957014" cy="3156017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4" name="Shape 114"/>
          <p:cNvSpPr/>
          <p:nvPr>
            <p:ph type="pic" sz="quarter" idx="13"/>
          </p:nvPr>
        </p:nvSpPr>
        <p:spPr>
          <a:xfrm>
            <a:off x="1066800" y="3047999"/>
            <a:ext cx="2815712" cy="51768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11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62652" y="508922"/>
            <a:ext cx="840825" cy="605523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alphaModFix amt="22112"/>
            <a:extLst/>
          </a:blip>
          <a:stretch>
            <a:fillRect/>
          </a:stretch>
        </p:blipFill>
        <p:spPr>
          <a:xfrm>
            <a:off x="0" y="744926"/>
            <a:ext cx="13004800" cy="826374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Shape 133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2">
            <a:alphaModFix amt="22112"/>
            <a:extLst/>
          </a:blip>
          <a:stretch>
            <a:fillRect/>
          </a:stretch>
        </p:blipFill>
        <p:spPr>
          <a:xfrm>
            <a:off x="0" y="744926"/>
            <a:ext cx="13004800" cy="8263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60" y="4005162"/>
            <a:ext cx="4192080" cy="120141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2508" y="4018343"/>
            <a:ext cx="1519784" cy="171691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" name="Shape 160"/>
          <p:cNvSpPr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None/>
              <a:defRPr cap="all" spc="120" sz="2400">
                <a:solidFill>
                  <a:srgbClr val="838787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文本</a:t>
            </a:r>
          </a:p>
        </p:txBody>
      </p:sp>
      <p:sp>
        <p:nvSpPr>
          <p:cNvPr id="161" name="Shape 161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spcBef>
                <a:spcPts val="2800"/>
              </a:spcBef>
              <a:defRPr cap="all" sz="6000">
                <a:solidFill>
                  <a:srgbClr val="34A5DA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buClr>
                <a:srgbClr val="34A5DA"/>
              </a:buClr>
              <a:buFont typeface="Avenir Next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>
              <a:spcBef>
                <a:spcPts val="2800"/>
              </a:spcBef>
              <a:buClr>
                <a:srgbClr val="34A5DA"/>
              </a:buClr>
              <a:buFont typeface="Avenir Next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>
              <a:spcBef>
                <a:spcPts val="2800"/>
              </a:spcBef>
              <a:buClr>
                <a:srgbClr val="34A5DA"/>
              </a:buClr>
              <a:buFont typeface="Avenir Next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>
              <a:spcBef>
                <a:spcPts val="2800"/>
              </a:spcBef>
              <a:buClr>
                <a:srgbClr val="34A5DA"/>
              </a:buClr>
              <a:buFont typeface="Avenir Next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>
              <a:spcBef>
                <a:spcPts val="2800"/>
              </a:spcBef>
              <a:buClr>
                <a:srgbClr val="34A5DA"/>
              </a:buClr>
              <a:buFont typeface="Avenir Next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xfrm>
            <a:off x="12174418" y="431800"/>
            <a:ext cx="419101" cy="457200"/>
          </a:xfrm>
          <a:prstGeom prst="rect">
            <a:avLst/>
          </a:prstGeom>
        </p:spPr>
        <p:txBody>
          <a:bodyPr/>
          <a:lstStyle>
            <a:lvl1pPr algn="r">
              <a:lnSpc>
                <a:spcPct val="80000"/>
              </a:lnSpc>
              <a:defRPr sz="2400">
                <a:solidFill>
                  <a:srgbClr val="838787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-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sz="half" idx="13"/>
          </p:nvPr>
        </p:nvSpPr>
        <p:spPr>
          <a:xfrm>
            <a:off x="6488237" y="2288182"/>
            <a:ext cx="6516019" cy="51772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/>
        </p:nvSpPr>
        <p:spPr>
          <a:xfrm>
            <a:off x="-16272" y="2288158"/>
            <a:ext cx="6508056" cy="5177284"/>
          </a:xfrm>
          <a:prstGeom prst="rect">
            <a:avLst/>
          </a:prstGeom>
          <a:solidFill>
            <a:srgbClr val="000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805" y="370458"/>
            <a:ext cx="5297835" cy="882452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5" name="Shape 25"/>
          <p:cNvSpPr/>
          <p:nvPr/>
        </p:nvSpPr>
        <p:spPr>
          <a:xfrm>
            <a:off x="-16272" y="370458"/>
            <a:ext cx="113408" cy="8824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" name="Shape 26"/>
          <p:cNvSpPr/>
          <p:nvPr>
            <p:ph type="body" sz="quarter" idx="1"/>
          </p:nvPr>
        </p:nvSpPr>
        <p:spPr>
          <a:xfrm>
            <a:off x="842838" y="3289300"/>
            <a:ext cx="5297836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sz="2200"/>
            </a:lvl1pPr>
            <a:lvl2pPr marL="0" indent="228600">
              <a:spcBef>
                <a:spcPts val="0"/>
              </a:spcBef>
              <a:buSzTx/>
              <a:buNone/>
              <a:defRPr b="1" sz="2200"/>
            </a:lvl2pPr>
            <a:lvl3pPr marL="0" indent="457200">
              <a:spcBef>
                <a:spcPts val="0"/>
              </a:spcBef>
              <a:buSzTx/>
              <a:buNone/>
              <a:defRPr b="1" sz="2200"/>
            </a:lvl3pPr>
            <a:lvl4pPr marL="0" indent="685800">
              <a:spcBef>
                <a:spcPts val="0"/>
              </a:spcBef>
              <a:buSzTx/>
              <a:buNone/>
              <a:defRPr b="1" sz="2200"/>
            </a:lvl4pPr>
            <a:lvl5pPr marL="0" indent="914400">
              <a:spcBef>
                <a:spcPts val="0"/>
              </a:spcBef>
              <a:buSz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2652" y="508922"/>
            <a:ext cx="840825" cy="60552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-文字2">
    <p:bg>
      <p:bgPr>
        <a:solidFill>
          <a:srgbClr val="000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pic" idx="13"/>
          </p:nvPr>
        </p:nvSpPr>
        <p:spPr>
          <a:xfrm>
            <a:off x="6488237" y="-7541"/>
            <a:ext cx="6516019" cy="9768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" name="Shape 36"/>
          <p:cNvSpPr/>
          <p:nvPr>
            <p:ph type="body" sz="half" idx="1"/>
          </p:nvPr>
        </p:nvSpPr>
        <p:spPr>
          <a:xfrm>
            <a:off x="703138" y="876300"/>
            <a:ext cx="5297836" cy="8001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sz="2200"/>
            </a:lvl1pPr>
            <a:lvl2pPr marL="0" indent="228600">
              <a:spcBef>
                <a:spcPts val="0"/>
              </a:spcBef>
              <a:buSzTx/>
              <a:buNone/>
              <a:defRPr b="1" sz="2200"/>
            </a:lvl2pPr>
            <a:lvl3pPr marL="0" indent="457200">
              <a:spcBef>
                <a:spcPts val="0"/>
              </a:spcBef>
              <a:buSzTx/>
              <a:buNone/>
              <a:defRPr b="1" sz="2200"/>
            </a:lvl3pPr>
            <a:lvl4pPr marL="0" indent="685800">
              <a:spcBef>
                <a:spcPts val="0"/>
              </a:spcBef>
              <a:buSzTx/>
              <a:buNone/>
              <a:defRPr b="1" sz="2200"/>
            </a:lvl4pPr>
            <a:lvl5pPr marL="0" indent="914400">
              <a:spcBef>
                <a:spcPts val="0"/>
              </a:spcBef>
              <a:buSz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-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" name="Shape 45"/>
          <p:cNvSpPr/>
          <p:nvPr>
            <p:ph type="title"/>
          </p:nvPr>
        </p:nvSpPr>
        <p:spPr>
          <a:xfrm>
            <a:off x="952500" y="3179233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6" name="Shape 46"/>
          <p:cNvSpPr/>
          <p:nvPr>
            <p:ph type="body" sz="quarter" idx="1"/>
          </p:nvPr>
        </p:nvSpPr>
        <p:spPr>
          <a:xfrm>
            <a:off x="952500" y="5099446"/>
            <a:ext cx="11099800" cy="1080196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None/>
              <a:defRPr b="1" sz="2400"/>
            </a:lvl1pPr>
            <a:lvl2pPr marL="0" indent="228600" algn="ctr">
              <a:spcBef>
                <a:spcPts val="0"/>
              </a:spcBef>
              <a:buSzTx/>
              <a:buNone/>
              <a:defRPr b="1" sz="2400"/>
            </a:lvl2pPr>
            <a:lvl3pPr marL="0" indent="457200" algn="ctr">
              <a:spcBef>
                <a:spcPts val="0"/>
              </a:spcBef>
              <a:buSzTx/>
              <a:buNone/>
              <a:defRPr b="1" sz="2400"/>
            </a:lvl3pPr>
            <a:lvl4pPr marL="0" indent="685800" algn="ctr">
              <a:spcBef>
                <a:spcPts val="0"/>
              </a:spcBef>
              <a:buSzTx/>
              <a:buNone/>
              <a:defRPr b="1" sz="2400"/>
            </a:lvl4pPr>
            <a:lvl5pPr marL="0" indent="914400" algn="ctr">
              <a:spcBef>
                <a:spcPts val="0"/>
              </a:spcBef>
              <a:buSz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">
    <p:bg>
      <p:bgPr>
        <a:solidFill>
          <a:srgbClr val="000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pdf"/>
          <p:cNvPicPr>
            <a:picLocks noChangeAspect="1"/>
          </p:cNvPicPr>
          <p:nvPr/>
        </p:nvPicPr>
        <p:blipFill>
          <a:blip r:embed="rId2">
            <a:alphaModFix amt="22112"/>
            <a:extLst/>
          </a:blip>
          <a:stretch>
            <a:fillRect/>
          </a:stretch>
        </p:blipFill>
        <p:spPr>
          <a:xfrm>
            <a:off x="0" y="744926"/>
            <a:ext cx="13004800" cy="8263748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>
            <p:ph type="title"/>
          </p:nvPr>
        </p:nvSpPr>
        <p:spPr>
          <a:xfrm>
            <a:off x="1270000" y="2971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414866" y="370458"/>
            <a:ext cx="5154118" cy="882452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2" name="Shape 72"/>
          <p:cNvSpPr/>
          <p:nvPr>
            <p:ph type="pic" sz="quarter" idx="13"/>
          </p:nvPr>
        </p:nvSpPr>
        <p:spPr>
          <a:xfrm>
            <a:off x="0" y="2722019"/>
            <a:ext cx="4386598" cy="3301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Shape 73"/>
          <p:cNvSpPr/>
          <p:nvPr>
            <p:ph type="pic" sz="quarter" idx="14"/>
          </p:nvPr>
        </p:nvSpPr>
        <p:spPr>
          <a:xfrm>
            <a:off x="4350905" y="2721908"/>
            <a:ext cx="4341903" cy="33021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Shape 74"/>
          <p:cNvSpPr/>
          <p:nvPr>
            <p:ph type="pic" sz="quarter" idx="15"/>
          </p:nvPr>
        </p:nvSpPr>
        <p:spPr>
          <a:xfrm>
            <a:off x="8682850" y="2722026"/>
            <a:ext cx="4334985" cy="33018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xfrm>
            <a:off x="480995" y="6324600"/>
            <a:ext cx="3424669" cy="176068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0" indent="228600">
              <a:buSzTx/>
              <a:buNone/>
              <a:defRPr sz="2200"/>
            </a:lvl2pPr>
            <a:lvl3pPr marL="0" indent="457200">
              <a:buSzTx/>
              <a:buNone/>
              <a:defRPr sz="2200"/>
            </a:lvl3pPr>
            <a:lvl4pPr marL="0" indent="685800">
              <a:buSzTx/>
              <a:buNone/>
              <a:defRPr sz="2200"/>
            </a:lvl4pPr>
            <a:lvl5pPr marL="0" indent="914400">
              <a:buSzTx/>
              <a:buNone/>
              <a:defRPr sz="2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/>
        </p:nvSpPr>
        <p:spPr>
          <a:xfrm>
            <a:off x="-16272" y="370458"/>
            <a:ext cx="113408" cy="8824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7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2652" y="508922"/>
            <a:ext cx="840825" cy="60552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414866" y="370458"/>
            <a:ext cx="11099801" cy="882452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6" name="Shape 86"/>
          <p:cNvSpPr/>
          <p:nvPr>
            <p:ph type="body" sz="half" idx="1"/>
          </p:nvPr>
        </p:nvSpPr>
        <p:spPr>
          <a:xfrm>
            <a:off x="5638800" y="2054621"/>
            <a:ext cx="6870403" cy="6286501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</a:lvl1pPr>
            <a:lvl2pPr marL="685800" indent="-342900">
              <a:spcBef>
                <a:spcPts val="3200"/>
              </a:spcBef>
            </a:lvl2pPr>
            <a:lvl3pPr marL="1231900" indent="-342900">
              <a:spcBef>
                <a:spcPts val="3200"/>
              </a:spcBef>
            </a:lvl3pPr>
            <a:lvl4pPr marL="1676400" indent="-342900">
              <a:spcBef>
                <a:spcPts val="3200"/>
              </a:spcBef>
            </a:lvl4pPr>
            <a:lvl5pPr marL="2120900" indent="-342900">
              <a:spcBef>
                <a:spcPts val="3200"/>
              </a:spcBef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" name="Shape 87"/>
          <p:cNvSpPr/>
          <p:nvPr/>
        </p:nvSpPr>
        <p:spPr>
          <a:xfrm>
            <a:off x="-16272" y="370458"/>
            <a:ext cx="113408" cy="8824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88" name="ppt素材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05" y="1947112"/>
            <a:ext cx="5125977" cy="6964276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>
            <p:ph type="pic" sz="quarter" idx="13"/>
          </p:nvPr>
        </p:nvSpPr>
        <p:spPr>
          <a:xfrm>
            <a:off x="748505" y="2489199"/>
            <a:ext cx="4036072" cy="54047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62652" y="508922"/>
            <a:ext cx="840825" cy="60552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436033" y="254000"/>
            <a:ext cx="6510636" cy="111536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xfrm>
            <a:off x="508000" y="2243666"/>
            <a:ext cx="11988801" cy="6286501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Shape 100"/>
          <p:cNvSpPr/>
          <p:nvPr/>
        </p:nvSpPr>
        <p:spPr>
          <a:xfrm>
            <a:off x="-16272" y="370458"/>
            <a:ext cx="113408" cy="8824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0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2652" y="508922"/>
            <a:ext cx="840825" cy="605523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8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952500" y="1185333"/>
            <a:ext cx="11099800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Lantinghei SC Demibold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Lantinghei SC Demibold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Lantinghei SC Demibold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Lantinghei SC Demibold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Lantinghei SC Demibold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Lantinghei SC Demibold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Lantinghei SC Demibold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Lantinghei SC Demibold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Lantinghei SC Demibol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04999"/>
        <a:buFontTx/>
        <a:buChar char="▸"/>
        <a:tabLst/>
        <a:defRPr b="0" baseline="0" cap="none" i="0" spc="0" strike="noStrike" sz="3000" u="none">
          <a:ln>
            <a:noFill/>
          </a:ln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795421" marR="0" indent="-35092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04999"/>
        <a:buFontTx/>
        <a:buChar char="▸"/>
        <a:tabLst/>
        <a:defRPr b="0" baseline="0" cap="none" i="0" spc="0" strike="noStrike" sz="3000" u="none">
          <a:ln>
            <a:noFill/>
          </a:ln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1239921" marR="0" indent="-35092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04999"/>
        <a:buFontTx/>
        <a:buChar char="▸"/>
        <a:tabLst/>
        <a:defRPr b="0" baseline="0" cap="none" i="0" spc="0" strike="noStrike" sz="3000" u="none">
          <a:ln>
            <a:noFill/>
          </a:ln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1684421" marR="0" indent="-35092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04999"/>
        <a:buFontTx/>
        <a:buChar char="▸"/>
        <a:tabLst/>
        <a:defRPr b="0" baseline="0" cap="none" i="0" spc="0" strike="noStrike" sz="3000" u="none">
          <a:ln>
            <a:noFill/>
          </a:ln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2128921" marR="0" indent="-35092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04999"/>
        <a:buFontTx/>
        <a:buChar char="▸"/>
        <a:tabLst/>
        <a:defRPr b="0" baseline="0" cap="none" i="0" spc="0" strike="noStrike" sz="3000" u="none">
          <a:ln>
            <a:noFill/>
          </a:ln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2573421" marR="0" indent="-35092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04999"/>
        <a:buFontTx/>
        <a:buChar char="▸"/>
        <a:tabLst/>
        <a:defRPr b="0" baseline="0" cap="none" i="0" spc="0" strike="noStrike" sz="3000" u="none">
          <a:ln>
            <a:noFill/>
          </a:ln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3017921" marR="0" indent="-35092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04999"/>
        <a:buFontTx/>
        <a:buChar char="▸"/>
        <a:tabLst/>
        <a:defRPr b="0" baseline="0" cap="none" i="0" spc="0" strike="noStrike" sz="3000" u="none">
          <a:ln>
            <a:noFill/>
          </a:ln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3462421" marR="0" indent="-35092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04999"/>
        <a:buFontTx/>
        <a:buChar char="▸"/>
        <a:tabLst/>
        <a:defRPr b="0" baseline="0" cap="none" i="0" spc="0" strike="noStrike" sz="3000" u="none">
          <a:ln>
            <a:noFill/>
          </a:ln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3906921" marR="0" indent="-350921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104999"/>
        <a:buFontTx/>
        <a:buChar char="▸"/>
        <a:tabLst/>
        <a:defRPr b="0" baseline="0" cap="none" i="0" spc="0" strike="noStrike" sz="3000" u="none">
          <a:ln>
            <a:noFill/>
          </a:ln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hyperlink" Target="https://github.com/joshaber/SwiftBox" TargetMode="External"/><Relationship Id="rId5" Type="http://schemas.openxmlformats.org/officeDocument/2006/relationships/image" Target="../media/image26.png"/><Relationship Id="rId6" Type="http://schemas.openxmlformats.org/officeDocument/2006/relationships/hyperlink" Target="http://snapkit.io/" TargetMode="External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gif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g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3" Type="http://schemas.openxmlformats.org/officeDocument/2006/relationships/hyperlink" Target="http://open.weixin.qq.com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4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hyperlink" Target="ios://xxxx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PrideChung/FontAwesomeKit" TargetMode="External"/><Relationship Id="rId3" Type="http://schemas.openxmlformats.org/officeDocument/2006/relationships/hyperlink" Target="http://lab.cubiq.org/iscroll5/demos/infinite/" TargetMode="External"/><Relationship Id="rId4" Type="http://schemas.openxmlformats.org/officeDocument/2006/relationships/hyperlink" Target="https://github.com/rs/SDWebImage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g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PrideChung/FontAwesomeKit" TargetMode="External"/><Relationship Id="rId3" Type="http://schemas.openxmlformats.org/officeDocument/2006/relationships/hyperlink" Target="http://lab.cubiq.org/iscroll5/demos/infinite/" TargetMode="External"/><Relationship Id="rId4" Type="http://schemas.openxmlformats.org/officeDocument/2006/relationships/hyperlink" Target="https://github.com/rs/SDWebImage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palewar/CS193P" TargetMode="External"/><Relationship Id="rId3" Type="http://schemas.openxmlformats.org/officeDocument/2006/relationships/hyperlink" Target="http://www.swiftv.cn/course/i7ahl5gn" TargetMode="External"/><Relationship Id="rId4" Type="http://schemas.openxmlformats.org/officeDocument/2006/relationships/hyperlink" Target="https://github.com/leancloud/leancloud-demos" TargetMode="External"/><Relationship Id="rId5" Type="http://schemas.openxmlformats.org/officeDocument/2006/relationships/hyperlink" Target="https://github.com/tangqiaoboy/iOSBlogCN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blog.cnbang.net/tech/2495/" TargetMode="External"/><Relationship Id="rId3" Type="http://schemas.openxmlformats.org/officeDocument/2006/relationships/hyperlink" Target="http://blog.cnbang.net/tech/2698/" TargetMode="External"/><Relationship Id="rId4" Type="http://schemas.openxmlformats.org/officeDocument/2006/relationships/hyperlink" Target="http://onevcat.com/2014/07/ios-ui-unique/" TargetMode="External"/><Relationship Id="rId5" Type="http://schemas.openxmlformats.org/officeDocument/2006/relationships/hyperlink" Target="http://iosres.com/" TargetMode="External"/><Relationship Id="rId6" Type="http://schemas.openxmlformats.org/officeDocument/2006/relationships/hyperlink" Target="https://github.com/hackers-painters/samurai-native" TargetMode="External"/><Relationship Id="rId7" Type="http://schemas.openxmlformats.org/officeDocument/2006/relationships/hyperlink" Target="http://blog.initlabs.com/post/100113463211/wkwebview-vs-uiwebview" TargetMode="External"/><Relationship Id="rId8" Type="http://schemas.openxmlformats.org/officeDocument/2006/relationships/hyperlink" Target="http://hei9.com/index.php/archives/346" TargetMode="External"/><Relationship Id="rId9" Type="http://schemas.openxmlformats.org/officeDocument/2006/relationships/hyperlink" Target="https://yishuiliunian.gitbooks.io/implementate-tableview-to-understand-ios/content/uikit/13.html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apple.com.cn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Relationship Id="rId3" Type="http://schemas.openxmlformats.org/officeDocument/2006/relationships/image" Target="../media/image2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482541309-filtered.jpeg"/>
          <p:cNvPicPr>
            <a:picLocks noChangeAspect="1"/>
          </p:cNvPicPr>
          <p:nvPr>
            <p:ph type="pic" idx="13"/>
          </p:nvPr>
        </p:nvPicPr>
        <p:blipFill>
          <a:blip r:embed="rId2">
            <a:alphaModFix amt="14920"/>
            <a:extLst/>
          </a:blip>
          <a:srcRect l="1127" t="1129" r="26005" b="170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3" name="Shape 173"/>
          <p:cNvSpPr/>
          <p:nvPr>
            <p:ph type="subTitle" sz="quarter" idx="1"/>
          </p:nvPr>
        </p:nvSpPr>
        <p:spPr>
          <a:xfrm>
            <a:off x="3342729" y="6079066"/>
            <a:ext cx="6319342" cy="587971"/>
          </a:xfrm>
          <a:prstGeom prst="rect">
            <a:avLst/>
          </a:prstGeom>
        </p:spPr>
        <p:txBody>
          <a:bodyPr/>
          <a:lstStyle/>
          <a:p>
            <a:pPr/>
            <a:r>
              <a:t>范立之</a:t>
            </a:r>
          </a:p>
        </p:txBody>
      </p:sp>
      <p:sp>
        <p:nvSpPr>
          <p:cNvPr id="174" name="Shape 174"/>
          <p:cNvSpPr/>
          <p:nvPr>
            <p:ph type="ctrTitle"/>
          </p:nvPr>
        </p:nvSpPr>
        <p:spPr>
          <a:xfrm>
            <a:off x="882153" y="4228974"/>
            <a:ext cx="11240493" cy="1473995"/>
          </a:xfrm>
          <a:prstGeom prst="rect">
            <a:avLst/>
          </a:prstGeom>
        </p:spPr>
        <p:txBody>
          <a:bodyPr/>
          <a:lstStyle>
            <a:lvl1pPr defTabSz="233679">
              <a:lnSpc>
                <a:spcPct val="80000"/>
              </a:lnSpc>
              <a:defRPr cap="all" sz="68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前端攻城狮快速入门ios开发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2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Learn_Swift_Programming_on_Treehous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35146" y="2288182"/>
            <a:ext cx="6222202" cy="5177253"/>
          </a:xfrm>
          <a:prstGeom prst="rect">
            <a:avLst/>
          </a:prstGeom>
          <a:ln w="25400"/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          ？</a:t>
            </a:r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xfrm>
            <a:off x="588838" y="2910085"/>
            <a:ext cx="5490866" cy="3933430"/>
          </a:xfrm>
          <a:prstGeom prst="rect">
            <a:avLst/>
          </a:prstGeom>
        </p:spPr>
        <p:txBody>
          <a:bodyPr/>
          <a:lstStyle/>
          <a:p>
            <a:pPr marL="324746" indent="-324746" defTabSz="268731">
              <a:lnSpc>
                <a:spcPct val="160000"/>
              </a:lnSpc>
              <a:spcBef>
                <a:spcPts val="1000"/>
              </a:spcBef>
              <a:buClr>
                <a:srgbClr val="34A5DA"/>
              </a:buClr>
              <a:buSzPct val="104999"/>
              <a:buFont typeface="Avenir Next"/>
              <a:buChar char="‣"/>
              <a:defRPr b="0" cap="all" sz="2484">
                <a:latin typeface="Baskerville"/>
                <a:ea typeface="Baskerville"/>
                <a:cs typeface="Baskerville"/>
                <a:sym typeface="Baskerville"/>
              </a:defRPr>
            </a:pPr>
            <a:r>
              <a:t>支持多编程范式</a:t>
            </a:r>
          </a:p>
          <a:p>
            <a:pPr marL="324746" indent="-324746" defTabSz="268731">
              <a:lnSpc>
                <a:spcPct val="160000"/>
              </a:lnSpc>
              <a:spcBef>
                <a:spcPts val="1000"/>
              </a:spcBef>
              <a:buClr>
                <a:srgbClr val="34A5DA"/>
              </a:buClr>
              <a:buSzPct val="104999"/>
              <a:buFont typeface="Avenir Next"/>
              <a:buChar char="‣"/>
              <a:defRPr b="0" cap="all" sz="2484">
                <a:latin typeface="Baskerville"/>
                <a:ea typeface="Baskerville"/>
                <a:cs typeface="Baskerville"/>
                <a:sym typeface="Baskerville"/>
              </a:defRPr>
            </a:pPr>
            <a:r>
              <a:t>编译式的编程语言</a:t>
            </a:r>
          </a:p>
          <a:p>
            <a:pPr marL="324746" indent="-324746" defTabSz="268731">
              <a:lnSpc>
                <a:spcPct val="160000"/>
              </a:lnSpc>
              <a:spcBef>
                <a:spcPts val="1000"/>
              </a:spcBef>
              <a:buClr>
                <a:srgbClr val="34A5DA"/>
              </a:buClr>
              <a:buSzPct val="104999"/>
              <a:buFont typeface="Avenir Next"/>
              <a:buChar char="‣"/>
              <a:defRPr b="0" cap="all" sz="2484">
                <a:latin typeface="Baskerville"/>
                <a:ea typeface="Baskerville"/>
                <a:cs typeface="Baskerville"/>
                <a:sym typeface="Baskerville"/>
              </a:defRPr>
            </a:pPr>
            <a:r>
              <a:t>2014年6月发布</a:t>
            </a:r>
          </a:p>
          <a:p>
            <a:pPr marL="324746" indent="-324746" defTabSz="268731">
              <a:lnSpc>
                <a:spcPct val="160000"/>
              </a:lnSpc>
              <a:spcBef>
                <a:spcPts val="1000"/>
              </a:spcBef>
              <a:buClr>
                <a:srgbClr val="34A5DA"/>
              </a:buClr>
              <a:buSzPct val="104999"/>
              <a:buFont typeface="Avenir Next"/>
              <a:buChar char="‣"/>
              <a:defRPr b="0" cap="all" sz="2484">
                <a:latin typeface="Baskerville"/>
                <a:ea typeface="Baskerville"/>
                <a:cs typeface="Baskerville"/>
                <a:sym typeface="Baskerville"/>
              </a:defRPr>
            </a:pPr>
            <a:r>
              <a:t>2015年12月开源</a:t>
            </a:r>
          </a:p>
          <a:p>
            <a:pPr marL="324746" indent="-324746" defTabSz="268731">
              <a:lnSpc>
                <a:spcPct val="160000"/>
              </a:lnSpc>
              <a:spcBef>
                <a:spcPts val="1000"/>
              </a:spcBef>
              <a:buClr>
                <a:srgbClr val="34A5DA"/>
              </a:buClr>
              <a:buSzPct val="104999"/>
              <a:buFont typeface="Avenir Next"/>
              <a:buChar char="‣"/>
              <a:defRPr b="0" cap="all" sz="2484">
                <a:latin typeface="Baskerville"/>
                <a:ea typeface="Baskerville"/>
                <a:cs typeface="Baskerville"/>
                <a:sym typeface="Baskerville"/>
              </a:defRPr>
            </a:pPr>
            <a:r>
              <a:t>          更像 </a:t>
            </a:r>
          </a:p>
        </p:txBody>
      </p:sp>
      <p:sp>
        <p:nvSpPr>
          <p:cNvPr id="236" name="Shape 236"/>
          <p:cNvSpPr/>
          <p:nvPr/>
        </p:nvSpPr>
        <p:spPr>
          <a:xfrm>
            <a:off x="1638705" y="370458"/>
            <a:ext cx="1617217" cy="88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+mj-lt"/>
                <a:ea typeface="+mj-ea"/>
                <a:cs typeface="+mj-cs"/>
                <a:sym typeface="Lantinghei SC Demibold"/>
              </a:defRPr>
            </a:lvl1pPr>
          </a:lstStyle>
          <a:p>
            <a:pPr/>
            <a:r>
              <a:t>Swift</a:t>
            </a:r>
          </a:p>
        </p:txBody>
      </p:sp>
      <p:sp>
        <p:nvSpPr>
          <p:cNvPr id="237" name="Shape 237"/>
          <p:cNvSpPr/>
          <p:nvPr/>
        </p:nvSpPr>
        <p:spPr>
          <a:xfrm>
            <a:off x="800505" y="6060058"/>
            <a:ext cx="1617217" cy="88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2500">
                <a:latin typeface="+mj-lt"/>
                <a:ea typeface="+mj-ea"/>
                <a:cs typeface="+mj-cs"/>
                <a:sym typeface="Lantinghei SC Demibold"/>
              </a:defRPr>
            </a:lvl1pPr>
          </a:lstStyle>
          <a:p>
            <a:pPr/>
            <a:r>
              <a:t>Swift</a:t>
            </a:r>
          </a:p>
        </p:txBody>
      </p:sp>
      <p:sp>
        <p:nvSpPr>
          <p:cNvPr id="238" name="Shape 238"/>
          <p:cNvSpPr/>
          <p:nvPr/>
        </p:nvSpPr>
        <p:spPr>
          <a:xfrm>
            <a:off x="2525662" y="6060058"/>
            <a:ext cx="1617217" cy="88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19937">
              <a:defRPr sz="2225">
                <a:latin typeface="+mj-lt"/>
                <a:ea typeface="+mj-ea"/>
                <a:cs typeface="+mj-cs"/>
                <a:sym typeface="Lantinghei SC Demibold"/>
              </a:defRPr>
            </a:lvl1pPr>
          </a:lstStyle>
          <a:p>
            <a:pPr/>
            <a:r>
              <a:t>JavaScript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lnSpc>
                <a:spcPct val="80000"/>
              </a:lnSpc>
              <a:spcBef>
                <a:spcPts val="2100"/>
              </a:spcBef>
              <a:defRPr cap="all" sz="4619">
                <a:solidFill>
                  <a:srgbClr val="34A5DA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rgbClr val="FFFFFF"/>
                </a:solidFill>
              </a:rPr>
              <a:t>swift</a:t>
            </a:r>
            <a:r>
              <a:t> </a:t>
            </a:r>
            <a:r>
              <a:rPr>
                <a:solidFill>
                  <a:srgbClr val="FDCB56"/>
                </a:solidFill>
                <a:latin typeface="Ayuthaya"/>
                <a:ea typeface="Ayuthaya"/>
                <a:cs typeface="Ayuthaya"/>
                <a:sym typeface="Ayuthaya"/>
              </a:rPr>
              <a:t>VS</a:t>
            </a:r>
            <a:r>
              <a:t> </a:t>
            </a:r>
            <a:r>
              <a:rPr>
                <a:solidFill>
                  <a:srgbClr val="FFFFFF"/>
                </a:solidFill>
              </a:rPr>
              <a:t>javascript</a:t>
            </a:r>
          </a:p>
        </p:txBody>
      </p:sp>
      <p:graphicFrame>
        <p:nvGraphicFramePr>
          <p:cNvPr id="241" name="Table 241"/>
          <p:cNvGraphicFramePr/>
          <p:nvPr/>
        </p:nvGraphicFramePr>
        <p:xfrm>
          <a:off x="927100" y="2489200"/>
          <a:ext cx="10814844" cy="574325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761839"/>
                <a:gridCol w="4064160"/>
                <a:gridCol w="3950744"/>
              </a:tblGrid>
              <a:tr h="662020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381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381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381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</a:tr>
              <a:tr h="76707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类型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编译型（强类型）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非编译型（弱类型）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</a:tr>
              <a:tr h="75905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风格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多范式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多范式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</a:tr>
              <a:tr h="86637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线程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多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</a:tr>
              <a:tr h="75697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第三方库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cocopods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npm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</a:tr>
              <a:tr h="102489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性能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充分发挥手机性能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弱于原生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12700">
                      <a:solidFill>
                        <a:srgbClr val="DCDEE0"/>
                      </a:solidFill>
                      <a:miter lim="400000"/>
                    </a:lnB>
                  </a:tcPr>
                </a:tc>
              </a:tr>
              <a:tr h="86875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编辑器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381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Xcode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38100">
                      <a:solidFill>
                        <a:srgbClr val="DCDEE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不限制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CDEE0"/>
                      </a:solidFill>
                      <a:miter lim="400000"/>
                    </a:lnL>
                    <a:lnR w="12700">
                      <a:solidFill>
                        <a:srgbClr val="DCDEE0"/>
                      </a:solidFill>
                      <a:miter lim="400000"/>
                    </a:lnR>
                    <a:lnT w="12700">
                      <a:solidFill>
                        <a:srgbClr val="DCDEE0"/>
                      </a:solidFill>
                      <a:miter lim="400000"/>
                    </a:lnT>
                    <a:lnB w="38100">
                      <a:solidFill>
                        <a:srgbClr val="DCDEE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2" name="Shape 242"/>
          <p:cNvSpPr/>
          <p:nvPr/>
        </p:nvSpPr>
        <p:spPr>
          <a:xfrm>
            <a:off x="5118505" y="2389758"/>
            <a:ext cx="1617217" cy="88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2500">
                <a:latin typeface="+mj-lt"/>
                <a:ea typeface="+mj-ea"/>
                <a:cs typeface="+mj-cs"/>
                <a:sym typeface="Lantinghei SC Demibold"/>
              </a:defRPr>
            </a:lvl1pPr>
          </a:lstStyle>
          <a:p>
            <a:pPr/>
            <a:r>
              <a:t>Swift</a:t>
            </a:r>
          </a:p>
        </p:txBody>
      </p:sp>
      <p:sp>
        <p:nvSpPr>
          <p:cNvPr id="243" name="Shape 243"/>
          <p:cNvSpPr/>
          <p:nvPr/>
        </p:nvSpPr>
        <p:spPr>
          <a:xfrm>
            <a:off x="8786762" y="2389758"/>
            <a:ext cx="1617217" cy="88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19937">
              <a:defRPr sz="2225">
                <a:latin typeface="+mj-lt"/>
                <a:ea typeface="+mj-ea"/>
                <a:cs typeface="+mj-cs"/>
                <a:sym typeface="Lantinghei SC Demibold"/>
              </a:defRPr>
            </a:lvl1pPr>
          </a:lstStyle>
          <a:p>
            <a:pPr/>
            <a:r>
              <a:t>JavaScript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布局元素的异同？</a:t>
            </a:r>
          </a:p>
        </p:txBody>
      </p:sp>
      <p:sp>
        <p:nvSpPr>
          <p:cNvPr id="246" name="Shape 246"/>
          <p:cNvSpPr/>
          <p:nvPr/>
        </p:nvSpPr>
        <p:spPr>
          <a:xfrm>
            <a:off x="5625256" y="4155440"/>
            <a:ext cx="1093826" cy="88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Adobe Caslon Pro"/>
                <a:ea typeface="Adobe Caslon Pro"/>
                <a:cs typeface="Adobe Caslon Pro"/>
                <a:sym typeface="Adobe Caslon Pro"/>
              </a:defRPr>
            </a:lvl1pPr>
          </a:lstStyle>
          <a:p>
            <a:pPr/>
            <a:r>
              <a:t>VS</a:t>
            </a:r>
          </a:p>
        </p:txBody>
      </p:sp>
      <p:sp>
        <p:nvSpPr>
          <p:cNvPr id="247" name="Shape 247"/>
          <p:cNvSpPr/>
          <p:nvPr/>
        </p:nvSpPr>
        <p:spPr>
          <a:xfrm>
            <a:off x="9212312" y="3470217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控件</a:t>
            </a:r>
          </a:p>
        </p:txBody>
      </p:sp>
      <p:sp>
        <p:nvSpPr>
          <p:cNvPr id="248" name="Shape 248"/>
          <p:cNvSpPr/>
          <p:nvPr/>
        </p:nvSpPr>
        <p:spPr>
          <a:xfrm>
            <a:off x="2001750" y="3514667"/>
            <a:ext cx="11302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Dom</a:t>
            </a:r>
          </a:p>
        </p:txBody>
      </p:sp>
      <p:sp>
        <p:nvSpPr>
          <p:cNvPr id="249" name="Shape 249"/>
          <p:cNvSpPr/>
          <p:nvPr/>
        </p:nvSpPr>
        <p:spPr>
          <a:xfrm>
            <a:off x="1963353" y="5035550"/>
            <a:ext cx="12070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Style</a:t>
            </a:r>
          </a:p>
        </p:txBody>
      </p:sp>
      <p:sp>
        <p:nvSpPr>
          <p:cNvPr id="250" name="Shape 250"/>
          <p:cNvSpPr/>
          <p:nvPr/>
        </p:nvSpPr>
        <p:spPr>
          <a:xfrm>
            <a:off x="8755112" y="49911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约束条件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783988" y="4144683"/>
            <a:ext cx="398320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B2CA2"/>
                </a:solidFill>
              </a:rPr>
              <a:t>var</a:t>
            </a:r>
            <a:r>
              <a:t> button = document.createElement(</a:t>
            </a:r>
            <a:r>
              <a:rPr>
                <a:solidFill>
                  <a:srgbClr val="D12F1B"/>
                </a:solidFill>
              </a:rPr>
              <a:t>"button"</a:t>
            </a:r>
            <a:r>
              <a:t>)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body.style.textAlign = </a:t>
            </a:r>
            <a:r>
              <a:rPr>
                <a:solidFill>
                  <a:srgbClr val="D12F1B"/>
                </a:solidFill>
              </a:rPr>
              <a:t>"center"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body.appendChild(button)</a:t>
            </a:r>
          </a:p>
        </p:txBody>
      </p:sp>
      <p:sp>
        <p:nvSpPr>
          <p:cNvPr id="253" name="Shape 253"/>
          <p:cNvSpPr/>
          <p:nvPr/>
        </p:nvSpPr>
        <p:spPr>
          <a:xfrm>
            <a:off x="7855701" y="3951297"/>
            <a:ext cx="4365111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B2CA2"/>
                </a:solidFill>
              </a:rPr>
              <a:t>let</a:t>
            </a:r>
            <a:r>
              <a:t> button = </a:t>
            </a:r>
            <a:r>
              <a:rPr>
                <a:solidFill>
                  <a:srgbClr val="703DAA"/>
                </a:solidFill>
              </a:rPr>
              <a:t>UIButton</a:t>
            </a:r>
            <a:r>
              <a:t>()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B2CA2"/>
                </a:solidFill>
              </a:rPr>
              <a:t>let</a:t>
            </a:r>
            <a:r>
              <a:t> xConstraint = </a:t>
            </a:r>
            <a:r>
              <a:rPr>
                <a:solidFill>
                  <a:srgbClr val="703DAA"/>
                </a:solidFill>
              </a:rPr>
              <a:t>NSLayoutConstraint</a:t>
            </a:r>
            <a:r>
              <a:t>(item: button, attribute: .</a:t>
            </a:r>
            <a:r>
              <a:rPr>
                <a:solidFill>
                  <a:srgbClr val="3D1D81"/>
                </a:solidFill>
              </a:rPr>
              <a:t>CenterX</a:t>
            </a:r>
            <a:r>
              <a:t>, relatedBy: .</a:t>
            </a:r>
            <a:r>
              <a:rPr>
                <a:solidFill>
                  <a:srgbClr val="3D1D81"/>
                </a:solidFill>
              </a:rPr>
              <a:t>Equal</a:t>
            </a:r>
            <a:r>
              <a:t>, toItem: </a:t>
            </a:r>
            <a:r>
              <a:rPr>
                <a:solidFill>
                  <a:srgbClr val="BB2CA2"/>
                </a:solidFill>
              </a:rPr>
              <a:t>self</a:t>
            </a:r>
            <a:r>
              <a:t>.</a:t>
            </a:r>
            <a:r>
              <a:rPr>
                <a:solidFill>
                  <a:srgbClr val="703DAA"/>
                </a:solidFill>
              </a:rPr>
              <a:t>view</a:t>
            </a:r>
            <a:r>
              <a:t>, attribute: .</a:t>
            </a:r>
            <a:r>
              <a:rPr>
                <a:solidFill>
                  <a:srgbClr val="3D1D81"/>
                </a:solidFill>
              </a:rPr>
              <a:t>CenterX</a:t>
            </a:r>
            <a:r>
              <a:t>, multiplier: </a:t>
            </a:r>
            <a:r>
              <a:rPr>
                <a:solidFill>
                  <a:srgbClr val="272AD8"/>
                </a:solidFill>
              </a:rPr>
              <a:t>1</a:t>
            </a:r>
            <a:r>
              <a:t>, constant: </a:t>
            </a:r>
            <a:r>
              <a:rPr>
                <a:solidFill>
                  <a:srgbClr val="272AD8"/>
                </a:solidFill>
              </a:rPr>
              <a:t>0</a:t>
            </a:r>
            <a:r>
              <a:t>)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3D1D8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B2CA2"/>
                </a:solidFill>
              </a:rPr>
              <a:t>self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03DAA"/>
                </a:solidFill>
              </a:rPr>
              <a:t>view</a:t>
            </a:r>
            <a:r>
              <a:rPr>
                <a:solidFill>
                  <a:srgbClr val="000000"/>
                </a:solidFill>
              </a:rPr>
              <a:t>.</a:t>
            </a:r>
            <a:r>
              <a:t>addSubview</a:t>
            </a:r>
            <a:r>
              <a:rPr>
                <a:solidFill>
                  <a:srgbClr val="000000"/>
                </a:solidFill>
              </a:rPr>
              <a:t>(button)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3D1D8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B2CA2"/>
                </a:solidFill>
              </a:rPr>
              <a:t>self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03DAA"/>
                </a:solidFill>
              </a:rPr>
              <a:t>view</a:t>
            </a:r>
            <a:r>
              <a:rPr>
                <a:solidFill>
                  <a:srgbClr val="000000"/>
                </a:solidFill>
              </a:rPr>
              <a:t>.</a:t>
            </a:r>
            <a:r>
              <a:t>addConstraint</a:t>
            </a:r>
            <a:r>
              <a:rPr>
                <a:solidFill>
                  <a:srgbClr val="000000"/>
                </a:solidFill>
              </a:rPr>
              <a:t>(xConstraint)</a:t>
            </a:r>
          </a:p>
        </p:txBody>
      </p:sp>
      <p:sp>
        <p:nvSpPr>
          <p:cNvPr id="254" name="Shape 254"/>
          <p:cNvSpPr/>
          <p:nvPr/>
        </p:nvSpPr>
        <p:spPr>
          <a:xfrm>
            <a:off x="1669733" y="2052647"/>
            <a:ext cx="22229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255" name="Shape 255"/>
          <p:cNvSpPr/>
          <p:nvPr/>
        </p:nvSpPr>
        <p:spPr>
          <a:xfrm>
            <a:off x="9150261" y="2052647"/>
            <a:ext cx="10794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Swift</a:t>
            </a:r>
          </a:p>
        </p:txBody>
      </p:sp>
      <p:grpSp>
        <p:nvGrpSpPr>
          <p:cNvPr id="258" name="Group 258"/>
          <p:cNvGrpSpPr/>
          <p:nvPr/>
        </p:nvGrpSpPr>
        <p:grpSpPr>
          <a:xfrm>
            <a:off x="7886244" y="6565900"/>
            <a:ext cx="4674236" cy="1840597"/>
            <a:chOff x="0" y="0"/>
            <a:chExt cx="4674235" cy="1840596"/>
          </a:xfrm>
        </p:grpSpPr>
        <p:sp>
          <p:nvSpPr>
            <p:cNvPr id="256" name="Shape 256"/>
            <p:cNvSpPr/>
            <p:nvPr/>
          </p:nvSpPr>
          <p:spPr>
            <a:xfrm>
              <a:off x="0" y="0"/>
              <a:ext cx="4674236" cy="1840597"/>
            </a:xfrm>
            <a:prstGeom prst="wedgeEllipseCallout">
              <a:avLst>
                <a:gd name="adj1" fmla="val -49508"/>
                <a:gd name="adj2" fmla="val 7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163308" y="704850"/>
              <a:ext cx="434766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rPr>
                  <a:solidFill>
                    <a:schemeClr val="accent4">
                      <a:hueOff val="102361"/>
                      <a:satOff val="14118"/>
                      <a:lumOff val="10675"/>
                    </a:schemeClr>
                  </a:solidFill>
                </a:rPr>
                <a:t>Tips: </a:t>
              </a:r>
              <a:r>
                <a:rPr>
                  <a:solidFill>
                    <a:srgbClr val="53585F"/>
                  </a:solidFill>
                </a:rPr>
                <a:t>Swift支持富文本Html解析</a:t>
              </a:r>
              <a:r>
                <a:t>:</a:t>
              </a:r>
            </a:p>
          </p:txBody>
        </p:sp>
      </p:grpSp>
      <p:sp>
        <p:nvSpPr>
          <p:cNvPr id="259" name="Shape 259"/>
          <p:cNvSpPr/>
          <p:nvPr/>
        </p:nvSpPr>
        <p:spPr>
          <a:xfrm>
            <a:off x="5650656" y="4166273"/>
            <a:ext cx="1093826" cy="88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Adobe Caslon Pro"/>
                <a:ea typeface="Adobe Caslon Pro"/>
                <a:cs typeface="Adobe Caslon Pro"/>
                <a:sym typeface="Adobe Caslon Pro"/>
              </a:defRPr>
            </a:lvl1pPr>
          </a:lstStyle>
          <a:p>
            <a:pPr/>
            <a: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48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O2 凹凸提案-11.jpg"/>
          <p:cNvPicPr>
            <a:picLocks noChangeAspect="1"/>
          </p:cNvPicPr>
          <p:nvPr>
            <p:ph type="pic" idx="13"/>
          </p:nvPr>
        </p:nvPicPr>
        <p:blipFill>
          <a:blip r:embed="rId2">
            <a:alphaModFix amt="21749"/>
            <a:extLst/>
          </a:blip>
          <a:srcRect l="8333" t="0" r="833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2" name="Shape 262"/>
          <p:cNvSpPr/>
          <p:nvPr>
            <p:ph type="body" sz="quarter" idx="4294967295"/>
          </p:nvPr>
        </p:nvSpPr>
        <p:spPr>
          <a:xfrm>
            <a:off x="952500" y="1270000"/>
            <a:ext cx="11584732" cy="637878"/>
          </a:xfrm>
          <a:prstGeom prst="rect">
            <a:avLst/>
          </a:prstGeom>
        </p:spPr>
        <p:txBody>
          <a:bodyPr/>
          <a:lstStyle/>
          <a:p>
            <a:pPr/>
            <a:r>
              <a:t>富文本渲染</a:t>
            </a:r>
          </a:p>
        </p:txBody>
      </p:sp>
      <p:sp>
        <p:nvSpPr>
          <p:cNvPr id="263" name="Shape 263"/>
          <p:cNvSpPr/>
          <p:nvPr/>
        </p:nvSpPr>
        <p:spPr>
          <a:xfrm>
            <a:off x="6397647" y="2534919"/>
            <a:ext cx="69443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2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IOS6</a:t>
            </a:r>
          </a:p>
        </p:txBody>
      </p:sp>
      <p:sp>
        <p:nvSpPr>
          <p:cNvPr id="264" name="Shape 264"/>
          <p:cNvSpPr/>
          <p:nvPr/>
        </p:nvSpPr>
        <p:spPr>
          <a:xfrm>
            <a:off x="2585516" y="4646303"/>
            <a:ext cx="3038090" cy="1414017"/>
          </a:xfrm>
          <a:prstGeom prst="roundRect">
            <a:avLst>
              <a:gd name="adj" fmla="val 11047"/>
            </a:avLst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String Drawing</a:t>
            </a:r>
          </a:p>
        </p:txBody>
      </p:sp>
      <p:sp>
        <p:nvSpPr>
          <p:cNvPr id="265" name="Shape 265"/>
          <p:cNvSpPr/>
          <p:nvPr/>
        </p:nvSpPr>
        <p:spPr>
          <a:xfrm>
            <a:off x="5798616" y="4646303"/>
            <a:ext cx="4665068" cy="568078"/>
          </a:xfrm>
          <a:prstGeom prst="roundRect">
            <a:avLst>
              <a:gd name="adj" fmla="val 22356"/>
            </a:avLst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WebKit</a:t>
            </a:r>
          </a:p>
        </p:txBody>
      </p:sp>
      <p:sp>
        <p:nvSpPr>
          <p:cNvPr id="266" name="Shape 266"/>
          <p:cNvSpPr/>
          <p:nvPr/>
        </p:nvSpPr>
        <p:spPr>
          <a:xfrm>
            <a:off x="5798616" y="5395603"/>
            <a:ext cx="4665068" cy="568078"/>
          </a:xfrm>
          <a:prstGeom prst="roundRect">
            <a:avLst>
              <a:gd name="adj" fmla="val 22356"/>
            </a:avLst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Core Text</a:t>
            </a:r>
          </a:p>
        </p:txBody>
      </p:sp>
      <p:sp>
        <p:nvSpPr>
          <p:cNvPr id="267" name="Shape 267"/>
          <p:cNvSpPr/>
          <p:nvPr/>
        </p:nvSpPr>
        <p:spPr>
          <a:xfrm>
            <a:off x="2509316" y="6271903"/>
            <a:ext cx="7986168" cy="946779"/>
          </a:xfrm>
          <a:prstGeom prst="roundRect">
            <a:avLst>
              <a:gd name="adj" fmla="val 13413"/>
            </a:avLst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Core Graphics</a:t>
            </a:r>
          </a:p>
        </p:txBody>
      </p:sp>
      <p:sp>
        <p:nvSpPr>
          <p:cNvPr id="268" name="Shape 268"/>
          <p:cNvSpPr/>
          <p:nvPr/>
        </p:nvSpPr>
        <p:spPr>
          <a:xfrm>
            <a:off x="2611343" y="3528822"/>
            <a:ext cx="1800088" cy="568078"/>
          </a:xfrm>
          <a:prstGeom prst="roundRect">
            <a:avLst>
              <a:gd name="adj" fmla="val 16292"/>
            </a:avLst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UILabel</a:t>
            </a:r>
          </a:p>
        </p:txBody>
      </p:sp>
      <p:sp>
        <p:nvSpPr>
          <p:cNvPr id="269" name="Shape 269"/>
          <p:cNvSpPr/>
          <p:nvPr/>
        </p:nvSpPr>
        <p:spPr>
          <a:xfrm>
            <a:off x="4604816" y="3517780"/>
            <a:ext cx="1800088" cy="590163"/>
          </a:xfrm>
          <a:prstGeom prst="roundRect">
            <a:avLst>
              <a:gd name="adj" fmla="val 15682"/>
            </a:avLst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UITextFiled</a:t>
            </a:r>
          </a:p>
        </p:txBody>
      </p:sp>
      <p:sp>
        <p:nvSpPr>
          <p:cNvPr id="270" name="Shape 270"/>
          <p:cNvSpPr/>
          <p:nvPr/>
        </p:nvSpPr>
        <p:spPr>
          <a:xfrm>
            <a:off x="6598289" y="3478945"/>
            <a:ext cx="1800088" cy="637878"/>
          </a:xfrm>
          <a:prstGeom prst="roundRect">
            <a:avLst>
              <a:gd name="adj" fmla="val 14509"/>
            </a:avLst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UITextView</a:t>
            </a:r>
          </a:p>
        </p:txBody>
      </p:sp>
      <p:sp>
        <p:nvSpPr>
          <p:cNvPr id="271" name="Shape 271"/>
          <p:cNvSpPr/>
          <p:nvPr/>
        </p:nvSpPr>
        <p:spPr>
          <a:xfrm>
            <a:off x="8591762" y="3502802"/>
            <a:ext cx="1890476" cy="590163"/>
          </a:xfrm>
          <a:prstGeom prst="roundRect">
            <a:avLst>
              <a:gd name="adj" fmla="val 16470"/>
            </a:avLst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UIWebView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39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O2 凹凸提案-11.jpg"/>
          <p:cNvPicPr>
            <a:picLocks noChangeAspect="1"/>
          </p:cNvPicPr>
          <p:nvPr>
            <p:ph type="pic" idx="13"/>
          </p:nvPr>
        </p:nvPicPr>
        <p:blipFill>
          <a:blip r:embed="rId2">
            <a:alphaModFix amt="21749"/>
            <a:extLst/>
          </a:blip>
          <a:srcRect l="8333" t="0" r="833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Shape 274"/>
          <p:cNvSpPr/>
          <p:nvPr>
            <p:ph type="body" sz="quarter" idx="4294967295"/>
          </p:nvPr>
        </p:nvSpPr>
        <p:spPr>
          <a:xfrm>
            <a:off x="952500" y="1270000"/>
            <a:ext cx="11584732" cy="637878"/>
          </a:xfrm>
          <a:prstGeom prst="rect">
            <a:avLst/>
          </a:prstGeom>
        </p:spPr>
        <p:txBody>
          <a:bodyPr/>
          <a:lstStyle/>
          <a:p>
            <a:pPr/>
            <a:r>
              <a:t>富文本渲染</a:t>
            </a:r>
          </a:p>
        </p:txBody>
      </p:sp>
      <p:sp>
        <p:nvSpPr>
          <p:cNvPr id="275" name="Shape 275"/>
          <p:cNvSpPr/>
          <p:nvPr/>
        </p:nvSpPr>
        <p:spPr>
          <a:xfrm>
            <a:off x="6397647" y="2534919"/>
            <a:ext cx="93497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2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&gt; IOS7</a:t>
            </a:r>
          </a:p>
        </p:txBody>
      </p:sp>
      <p:sp>
        <p:nvSpPr>
          <p:cNvPr id="276" name="Shape 276"/>
          <p:cNvSpPr/>
          <p:nvPr/>
        </p:nvSpPr>
        <p:spPr>
          <a:xfrm>
            <a:off x="2585516" y="4646303"/>
            <a:ext cx="5838688" cy="637878"/>
          </a:xfrm>
          <a:prstGeom prst="roundRect">
            <a:avLst>
              <a:gd name="adj" fmla="val 24488"/>
            </a:avLst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TextKit</a:t>
            </a:r>
          </a:p>
        </p:txBody>
      </p:sp>
      <p:sp>
        <p:nvSpPr>
          <p:cNvPr id="277" name="Shape 277"/>
          <p:cNvSpPr/>
          <p:nvPr/>
        </p:nvSpPr>
        <p:spPr>
          <a:xfrm>
            <a:off x="8573208" y="4646303"/>
            <a:ext cx="1890476" cy="568078"/>
          </a:xfrm>
          <a:prstGeom prst="roundRect">
            <a:avLst>
              <a:gd name="adj" fmla="val 22356"/>
            </a:avLst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WebKit</a:t>
            </a:r>
          </a:p>
        </p:txBody>
      </p:sp>
      <p:sp>
        <p:nvSpPr>
          <p:cNvPr id="278" name="Shape 278"/>
          <p:cNvSpPr/>
          <p:nvPr/>
        </p:nvSpPr>
        <p:spPr>
          <a:xfrm>
            <a:off x="2541116" y="5395602"/>
            <a:ext cx="7922568" cy="568078"/>
          </a:xfrm>
          <a:prstGeom prst="roundRect">
            <a:avLst>
              <a:gd name="adj" fmla="val 22356"/>
            </a:avLst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Core Text</a:t>
            </a:r>
          </a:p>
        </p:txBody>
      </p:sp>
      <p:sp>
        <p:nvSpPr>
          <p:cNvPr id="279" name="Shape 279"/>
          <p:cNvSpPr/>
          <p:nvPr/>
        </p:nvSpPr>
        <p:spPr>
          <a:xfrm>
            <a:off x="2509316" y="6271903"/>
            <a:ext cx="7986168" cy="946779"/>
          </a:xfrm>
          <a:prstGeom prst="roundRect">
            <a:avLst>
              <a:gd name="adj" fmla="val 13413"/>
            </a:avLst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Core Graphics</a:t>
            </a:r>
          </a:p>
        </p:txBody>
      </p:sp>
      <p:sp>
        <p:nvSpPr>
          <p:cNvPr id="280" name="Shape 280"/>
          <p:cNvSpPr/>
          <p:nvPr/>
        </p:nvSpPr>
        <p:spPr>
          <a:xfrm>
            <a:off x="2611343" y="3528822"/>
            <a:ext cx="1800088" cy="568078"/>
          </a:xfrm>
          <a:prstGeom prst="roundRect">
            <a:avLst>
              <a:gd name="adj" fmla="val 16292"/>
            </a:avLst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UILabel</a:t>
            </a:r>
          </a:p>
        </p:txBody>
      </p:sp>
      <p:sp>
        <p:nvSpPr>
          <p:cNvPr id="281" name="Shape 281"/>
          <p:cNvSpPr/>
          <p:nvPr/>
        </p:nvSpPr>
        <p:spPr>
          <a:xfrm>
            <a:off x="4604816" y="3517779"/>
            <a:ext cx="1800088" cy="590163"/>
          </a:xfrm>
          <a:prstGeom prst="roundRect">
            <a:avLst>
              <a:gd name="adj" fmla="val 15682"/>
            </a:avLst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UITextFiled</a:t>
            </a:r>
          </a:p>
        </p:txBody>
      </p:sp>
      <p:sp>
        <p:nvSpPr>
          <p:cNvPr id="282" name="Shape 282"/>
          <p:cNvSpPr/>
          <p:nvPr/>
        </p:nvSpPr>
        <p:spPr>
          <a:xfrm>
            <a:off x="6598289" y="3478945"/>
            <a:ext cx="1800088" cy="637878"/>
          </a:xfrm>
          <a:prstGeom prst="roundRect">
            <a:avLst>
              <a:gd name="adj" fmla="val 14509"/>
            </a:avLst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UITextView</a:t>
            </a:r>
          </a:p>
        </p:txBody>
      </p:sp>
      <p:sp>
        <p:nvSpPr>
          <p:cNvPr id="283" name="Shape 283"/>
          <p:cNvSpPr/>
          <p:nvPr/>
        </p:nvSpPr>
        <p:spPr>
          <a:xfrm>
            <a:off x="8591762" y="3502802"/>
            <a:ext cx="1890476" cy="590163"/>
          </a:xfrm>
          <a:prstGeom prst="roundRect">
            <a:avLst>
              <a:gd name="adj" fmla="val 16470"/>
            </a:avLst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2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UIWebView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布局方式</a:t>
            </a:r>
          </a:p>
        </p:txBody>
      </p:sp>
      <p:pic>
        <p:nvPicPr>
          <p:cNvPr id="286" name="27657739_d18cd92829_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8050" y="3733800"/>
            <a:ext cx="3048001" cy="228600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287" name="3090102907_c3b7c67a13_z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1482" y="3695699"/>
            <a:ext cx="3156176" cy="2362201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8406619" y="2781300"/>
            <a:ext cx="14859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可视化</a:t>
            </a:r>
          </a:p>
        </p:txBody>
      </p:sp>
      <p:sp>
        <p:nvSpPr>
          <p:cNvPr id="289" name="Shape 289"/>
          <p:cNvSpPr/>
          <p:nvPr/>
        </p:nvSpPr>
        <p:spPr>
          <a:xfrm>
            <a:off x="2427700" y="2781300"/>
            <a:ext cx="10287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手写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27657739_d18cd92829_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8050" y="3733800"/>
            <a:ext cx="3048001" cy="228600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292" name="3090102907_c3b7c67a13_z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7782" y="9169400"/>
            <a:ext cx="707237" cy="529323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grpSp>
        <p:nvGrpSpPr>
          <p:cNvPr id="296" name="Group 296"/>
          <p:cNvGrpSpPr/>
          <p:nvPr/>
        </p:nvGrpSpPr>
        <p:grpSpPr>
          <a:xfrm>
            <a:off x="6403881" y="2446635"/>
            <a:ext cx="4690283" cy="1679749"/>
            <a:chOff x="0" y="0"/>
            <a:chExt cx="4690281" cy="1679748"/>
          </a:xfrm>
        </p:grpSpPr>
        <p:sp>
          <p:nvSpPr>
            <p:cNvPr id="293" name="Shape 293"/>
            <p:cNvSpPr/>
            <p:nvPr/>
          </p:nvSpPr>
          <p:spPr>
            <a:xfrm>
              <a:off x="0" y="1171748"/>
              <a:ext cx="2990026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algn="l">
                <a:spcBef>
                  <a:spcPts val="3200"/>
                </a:spcBef>
                <a:defRPr sz="23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</a:t>
              </a:r>
              <a:r>
                <a:rPr u="sng">
                  <a:hlinkClick r:id="rId4" invalidUrl="" action="" tgtFrame="" tooltip="" history="1" highlightClick="0" endSnd="0"/>
                </a:rPr>
                <a:t>SwiftBox</a:t>
              </a:r>
              <a:r>
                <a:t> flex 布局</a:t>
              </a:r>
            </a:p>
          </p:txBody>
        </p:sp>
        <p:pic>
          <p:nvPicPr>
            <p:cNvPr id="294" name="snapkitlogo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51328" y="0"/>
              <a:ext cx="2450381" cy="581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" name="Shape 295"/>
            <p:cNvSpPr/>
            <p:nvPr/>
          </p:nvSpPr>
          <p:spPr>
            <a:xfrm>
              <a:off x="3095718" y="62354"/>
              <a:ext cx="159456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2" algn="l">
                <a:spcBef>
                  <a:spcPts val="3200"/>
                </a:spcBef>
                <a:defRPr sz="23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6" invalidUrl="" action="" tgtFrame="" tooltip="" history="1" highlightClick="0" endSnd="0"/>
                </a:rPr>
                <a:t>SnapKit</a:t>
              </a:r>
            </a:p>
          </p:txBody>
        </p:sp>
      </p:grpSp>
      <p:grpSp>
        <p:nvGrpSpPr>
          <p:cNvPr id="301" name="Group 301"/>
          <p:cNvGrpSpPr/>
          <p:nvPr/>
        </p:nvGrpSpPr>
        <p:grpSpPr>
          <a:xfrm>
            <a:off x="6192887" y="5765800"/>
            <a:ext cx="5170265" cy="2358133"/>
            <a:chOff x="0" y="0"/>
            <a:chExt cx="5170264" cy="2358132"/>
          </a:xfrm>
        </p:grpSpPr>
        <p:sp>
          <p:nvSpPr>
            <p:cNvPr id="297" name="Shape 297"/>
            <p:cNvSpPr/>
            <p:nvPr/>
          </p:nvSpPr>
          <p:spPr>
            <a:xfrm>
              <a:off x="1874415" y="101600"/>
              <a:ext cx="2001442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lvl1pPr>
            </a:lstStyle>
            <a:p>
              <a:pPr/>
              <a:r>
                <a:t>React Native</a:t>
              </a:r>
            </a:p>
          </p:txBody>
        </p:sp>
        <p:pic>
          <p:nvPicPr>
            <p:cNvPr id="298" name="react_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1312" y="0"/>
              <a:ext cx="838201" cy="73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sn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358900"/>
              <a:ext cx="3412015" cy="999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Shape 300"/>
            <p:cNvSpPr/>
            <p:nvPr/>
          </p:nvSpPr>
          <p:spPr>
            <a:xfrm>
              <a:off x="2815208" y="1495871"/>
              <a:ext cx="235505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Lantinghei SC Extralight"/>
                  <a:ea typeface="Lantinghei SC Extralight"/>
                  <a:cs typeface="Lantinghei SC Extralight"/>
                  <a:sym typeface="Lantinghei SC Extralight"/>
                </a:defRPr>
              </a:lvl1pPr>
            </a:lstStyle>
            <a:p>
              <a:pPr/>
              <a:r>
                <a:t>Samurai Native</a:t>
              </a:r>
            </a:p>
          </p:txBody>
        </p:sp>
      </p:grpSp>
      <p:sp>
        <p:nvSpPr>
          <p:cNvPr id="302" name="Shape 302"/>
          <p:cNvSpPr/>
          <p:nvPr/>
        </p:nvSpPr>
        <p:spPr>
          <a:xfrm>
            <a:off x="436033" y="253999"/>
            <a:ext cx="6510636" cy="111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+mj-lt"/>
                <a:ea typeface="+mj-ea"/>
                <a:cs typeface="+mj-cs"/>
                <a:sym typeface="Lantinghei SC Demibold"/>
              </a:defRPr>
            </a:lvl1pPr>
          </a:lstStyle>
          <a:p>
            <a:pPr/>
            <a:r>
              <a:t>布局方式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1"/>
      <p:bldP build="whole" bldLvl="1" animBg="1" rev="0" advAuto="0" spid="30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布局</a:t>
            </a:r>
          </a:p>
        </p:txBody>
      </p:sp>
      <p:pic>
        <p:nvPicPr>
          <p:cNvPr id="305" name="27657739_d18cd92829_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30550" y="9372600"/>
            <a:ext cx="441557" cy="331167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306" name="3090102907_c3b7c67a13_z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1582" y="3695700"/>
            <a:ext cx="3156176" cy="236220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307" name="XI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3446" y="1770707"/>
            <a:ext cx="6510636" cy="1968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4021626" y="5613343"/>
            <a:ext cx="2142779" cy="1175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93" fill="norm" stroke="1" extrusionOk="0">
                <a:moveTo>
                  <a:pt x="0" y="0"/>
                </a:moveTo>
                <a:cubicBezTo>
                  <a:pt x="5317" y="14506"/>
                  <a:pt x="12517" y="21600"/>
                  <a:pt x="21600" y="21283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/>
        </p:nvSpPr>
        <p:spPr>
          <a:xfrm>
            <a:off x="4025719" y="3143977"/>
            <a:ext cx="2207866" cy="1360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982" y="7678"/>
                  <a:pt x="14182" y="478"/>
                  <a:pt x="21600" y="0"/>
                </a:cubicBezTo>
              </a:path>
            </a:pathLst>
          </a:custGeom>
          <a:ln w="63500">
            <a:solidFill>
              <a:srgbClr val="FFFFFF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312" name="Group 312"/>
          <p:cNvGrpSpPr/>
          <p:nvPr/>
        </p:nvGrpSpPr>
        <p:grpSpPr>
          <a:xfrm>
            <a:off x="4103578" y="2889249"/>
            <a:ext cx="1621537" cy="4356101"/>
            <a:chOff x="0" y="0"/>
            <a:chExt cx="1621536" cy="4356100"/>
          </a:xfrm>
        </p:grpSpPr>
        <p:sp>
          <p:nvSpPr>
            <p:cNvPr id="310" name="Shape 310"/>
            <p:cNvSpPr/>
            <p:nvPr/>
          </p:nvSpPr>
          <p:spPr>
            <a:xfrm>
              <a:off x="681583" y="0"/>
              <a:ext cx="588570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XIB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0" y="3886200"/>
              <a:ext cx="1621536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Storyboard</a:t>
              </a:r>
            </a:p>
          </p:txBody>
        </p:sp>
      </p:grpSp>
      <p:pic>
        <p:nvPicPr>
          <p:cNvPr id="313" name="storyboar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9016" y="5314751"/>
            <a:ext cx="6601120" cy="2885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2"/>
      <p:bldP build="whole" bldLvl="1" animBg="1" rev="0" advAuto="0" spid="314" grpId="4"/>
      <p:bldP build="whole" bldLvl="1" animBg="1" rev="0" advAuto="0" spid="307" grpId="1"/>
      <p:bldP build="whole" bldLvl="1" animBg="1" rev="0" advAuto="0" spid="315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os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9294"/>
            <a:ext cx="13004800" cy="5470489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5314822" y="1435100"/>
            <a:ext cx="2375155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IOS 兼容性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flip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14416099774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3693" y="1108765"/>
            <a:ext cx="2187714" cy="328157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77" name="14416100924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2993" y="1108765"/>
            <a:ext cx="2187714" cy="328157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78" name="14416193707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3693" y="5198165"/>
            <a:ext cx="2187714" cy="328157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79" name="14447261506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52993" y="5198165"/>
            <a:ext cx="2187714" cy="328157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80" name="144480390386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2293" y="5198165"/>
            <a:ext cx="2187714" cy="328157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81" name="144523960329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2293" y="1108765"/>
            <a:ext cx="2187714" cy="328157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708812" y="2438400"/>
            <a:ext cx="20875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Web 前端</a:t>
            </a:r>
          </a:p>
        </p:txBody>
      </p:sp>
      <p:sp>
        <p:nvSpPr>
          <p:cNvPr id="321" name="Shape 321"/>
          <p:cNvSpPr/>
          <p:nvPr/>
        </p:nvSpPr>
        <p:spPr>
          <a:xfrm>
            <a:off x="793622" y="6578600"/>
            <a:ext cx="191795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IOS 前端</a:t>
            </a:r>
          </a:p>
        </p:txBody>
      </p:sp>
      <p:sp>
        <p:nvSpPr>
          <p:cNvPr id="322" name="Shape 322"/>
          <p:cNvSpPr/>
          <p:nvPr/>
        </p:nvSpPr>
        <p:spPr>
          <a:xfrm>
            <a:off x="3024581" y="1803399"/>
            <a:ext cx="25868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Viewport &amp; 百分比</a:t>
            </a:r>
          </a:p>
        </p:txBody>
      </p:sp>
      <p:sp>
        <p:nvSpPr>
          <p:cNvPr id="323" name="Shape 323"/>
          <p:cNvSpPr/>
          <p:nvPr/>
        </p:nvSpPr>
        <p:spPr>
          <a:xfrm>
            <a:off x="3377387" y="3263899"/>
            <a:ext cx="18812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Media Query</a:t>
            </a:r>
          </a:p>
        </p:txBody>
      </p:sp>
      <p:sp>
        <p:nvSpPr>
          <p:cNvPr id="324" name="Shape 324"/>
          <p:cNvSpPr/>
          <p:nvPr/>
        </p:nvSpPr>
        <p:spPr>
          <a:xfrm>
            <a:off x="3172358" y="5959474"/>
            <a:ext cx="16562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AutoLayout</a:t>
            </a:r>
          </a:p>
        </p:txBody>
      </p:sp>
      <p:sp>
        <p:nvSpPr>
          <p:cNvPr id="325" name="Shape 325"/>
          <p:cNvSpPr/>
          <p:nvPr/>
        </p:nvSpPr>
        <p:spPr>
          <a:xfrm>
            <a:off x="3232099" y="7546974"/>
            <a:ext cx="15368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Class Size</a:t>
            </a:r>
          </a:p>
        </p:txBody>
      </p:sp>
      <p:pic>
        <p:nvPicPr>
          <p:cNvPr id="326" name="mediaqueri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7528" y="5765800"/>
            <a:ext cx="5270501" cy="281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erc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7528" y="1281655"/>
            <a:ext cx="52705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3423" y="1887633"/>
            <a:ext cx="1959673" cy="352234"/>
          </a:xfrm>
          <a:prstGeom prst="rect">
            <a:avLst/>
          </a:prstGeom>
        </p:spPr>
      </p:pic>
      <p:pic>
        <p:nvPicPr>
          <p:cNvPr id="330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161940">
            <a:off x="3895588" y="4110221"/>
            <a:ext cx="4586567" cy="352234"/>
          </a:xfrm>
          <a:prstGeom prst="rect">
            <a:avLst/>
          </a:prstGeom>
        </p:spPr>
      </p:pic>
      <p:pic>
        <p:nvPicPr>
          <p:cNvPr id="33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3716285">
            <a:off x="4169585" y="5377338"/>
            <a:ext cx="4672507" cy="352235"/>
          </a:xfrm>
          <a:prstGeom prst="rect">
            <a:avLst/>
          </a:prstGeom>
        </p:spPr>
      </p:pic>
      <p:pic>
        <p:nvPicPr>
          <p:cNvPr id="33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08141" y="7605808"/>
            <a:ext cx="2628557" cy="352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2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2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2"/>
      <p:bldP build="whole" bldLvl="1" animBg="1" rev="0" advAuto="0" spid="323" grpId="4"/>
      <p:bldP build="whole" bldLvl="1" animBg="1" rev="0" advAuto="0" spid="325" grpId="6"/>
      <p:bldP build="whole" bldLvl="1" animBg="1" rev="0" advAuto="0" spid="332" grpId="8"/>
      <p:bldP build="whole" bldLvl="1" animBg="1" rev="0" advAuto="0" spid="328" grpId="7"/>
      <p:bldP build="whole" bldLvl="1" animBg="1" rev="0" advAuto="0" spid="327" grpId="1"/>
      <p:bldP build="whole" bldLvl="1" animBg="1" rev="0" advAuto="0" spid="322" grpId="3"/>
      <p:bldP build="whole" bldLvl="1" animBg="1" rev="0" advAuto="0" spid="324" grpId="5"/>
      <p:bldP build="whole" bldLvl="1" animBg="1" rev="0" advAuto="0" spid="330" grpId="9"/>
      <p:bldP build="whole" bldLvl="1" animBg="1" rev="0" advAuto="0" spid="334" grpId="1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708812" y="2438400"/>
            <a:ext cx="20875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Web 前端</a:t>
            </a:r>
          </a:p>
        </p:txBody>
      </p:sp>
      <p:sp>
        <p:nvSpPr>
          <p:cNvPr id="338" name="Shape 338"/>
          <p:cNvSpPr/>
          <p:nvPr/>
        </p:nvSpPr>
        <p:spPr>
          <a:xfrm>
            <a:off x="793622" y="6578600"/>
            <a:ext cx="191795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IOS 前端</a:t>
            </a:r>
          </a:p>
        </p:txBody>
      </p:sp>
      <p:sp>
        <p:nvSpPr>
          <p:cNvPr id="339" name="Shape 339"/>
          <p:cNvSpPr/>
          <p:nvPr/>
        </p:nvSpPr>
        <p:spPr>
          <a:xfrm>
            <a:off x="3199587" y="2571749"/>
            <a:ext cx="18812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Media Query</a:t>
            </a:r>
          </a:p>
        </p:txBody>
      </p:sp>
      <p:sp>
        <p:nvSpPr>
          <p:cNvPr id="340" name="Shape 340"/>
          <p:cNvSpPr/>
          <p:nvPr/>
        </p:nvSpPr>
        <p:spPr>
          <a:xfrm>
            <a:off x="3257499" y="6711949"/>
            <a:ext cx="15368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Class Size</a:t>
            </a:r>
          </a:p>
        </p:txBody>
      </p:sp>
      <p:sp>
        <p:nvSpPr>
          <p:cNvPr id="341" name="Shape 341"/>
          <p:cNvSpPr/>
          <p:nvPr/>
        </p:nvSpPr>
        <p:spPr>
          <a:xfrm>
            <a:off x="7298956" y="1333500"/>
            <a:ext cx="4571945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@media only screen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and (min-device-width : 375px)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and (max-device-width : 667px) { </a:t>
            </a:r>
            <a:r>
              <a:rPr>
                <a:solidFill>
                  <a:srgbClr val="008400"/>
                </a:solidFill>
              </a:rPr>
              <a:t>/* iPhone 6 */</a:t>
            </a:r>
            <a:r>
              <a:t>}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@media only screen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and (min-device-width : 414px)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and (max-device-width : 736px) { </a:t>
            </a:r>
            <a:r>
              <a:rPr>
                <a:solidFill>
                  <a:srgbClr val="008400"/>
                </a:solidFill>
              </a:rPr>
              <a:t>/* iPhone 6Plus */</a:t>
            </a:r>
            <a:r>
              <a:t>}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@media only screen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and (min-device-width : 320px)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and (max-device-width : 568px) { </a:t>
            </a:r>
            <a:r>
              <a:rPr>
                <a:solidFill>
                  <a:srgbClr val="008400"/>
                </a:solidFill>
              </a:rPr>
              <a:t>/* iPhone 5 */</a:t>
            </a:r>
            <a:r>
              <a:t>}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@media only screen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and (min-device-width : 320px)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and (max-device-width : 480px) { </a:t>
            </a:r>
            <a:r>
              <a:rPr>
                <a:solidFill>
                  <a:srgbClr val="008400"/>
                </a:solidFill>
              </a:rPr>
              <a:t>/* iPhone 4 */</a:t>
            </a:r>
            <a:r>
              <a:t>}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.. .. .. </a:t>
            </a:r>
            <a:r>
              <a:rPr>
                <a:solidFill>
                  <a:schemeClr val="accent3"/>
                </a:solidFill>
              </a:rPr>
              <a:t>/* 还有横屏 */</a:t>
            </a:r>
          </a:p>
        </p:txBody>
      </p:sp>
      <p:pic>
        <p:nvPicPr>
          <p:cNvPr id="342" name="classsiz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6778" y="5016500"/>
            <a:ext cx="3416301" cy="408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4962" y="2652567"/>
            <a:ext cx="1742635" cy="510740"/>
          </a:xfrm>
          <a:prstGeom prst="rect">
            <a:avLst/>
          </a:prstGeom>
        </p:spPr>
      </p:pic>
      <p:pic>
        <p:nvPicPr>
          <p:cNvPr id="34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9062" y="6691530"/>
            <a:ext cx="2174435" cy="51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3"/>
      <p:bldP build="whole" bldLvl="1" animBg="1" rev="0" advAuto="0" spid="343" grpId="1"/>
      <p:bldP build="whole" bldLvl="1" animBg="1" rev="0" advAuto="0" spid="341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 348"/>
          <p:cNvGraphicFramePr/>
          <p:nvPr/>
        </p:nvGraphicFramePr>
        <p:xfrm>
          <a:off x="1566887" y="2692400"/>
          <a:ext cx="9232901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678384"/>
                <a:gridCol w="2833141"/>
                <a:gridCol w="2487910"/>
                <a:gridCol w="2871589"/>
              </a:tblGrid>
              <a:tr h="756704">
                <a:tc>
                  <a:txBody>
                    <a:bodyPr/>
                    <a:lstStyle/>
                    <a:p>
                      <a:pPr defTabSz="914400">
                        <a:defRPr sz="2800">
                          <a:solidFill>
                            <a:srgbClr val="DCDEE0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T w="635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DCDEE0"/>
                          </a:solidFill>
                        </a:rPr>
                        <a:t>Compact width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DCDEE0"/>
                          </a:solidFill>
                        </a:rPr>
                        <a:t>any width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DCDEE0"/>
                          </a:solidFill>
                        </a:rPr>
                        <a:t>Regular width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209444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DCDEE0"/>
                          </a:solidFill>
                        </a:rPr>
                        <a:t>Compact 
height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iPhone4,4s,5,5s，6
横屏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iPhone4,4s,5,5s，6，6plus 横屏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iphone6plus横屏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42557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DCDEE0"/>
                          </a:solidFill>
                        </a:rPr>
                        <a:t>any
height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iPhone 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Ipad + iphone6plus横屏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142557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DCDEE0"/>
                          </a:solidFill>
                        </a:rPr>
                        <a:t>Regular
height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iPhone4,4s,5,5s，6，6plus 竖屏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iPhone 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Lantinghei SC Extralight"/>
                          <a:ea typeface="Lantinghei SC Extralight"/>
                          <a:cs typeface="Lantinghei SC Extralight"/>
                          <a:sym typeface="Lantinghei SC Extralight"/>
                        </a:rPr>
                        <a:t>Ipad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FFFF"/>
                      </a:solidFill>
                      <a:miter lim="400000"/>
                    </a:lnR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9" name="Shape 349"/>
          <p:cNvSpPr/>
          <p:nvPr/>
        </p:nvSpPr>
        <p:spPr>
          <a:xfrm>
            <a:off x="4650124" y="1541933"/>
            <a:ext cx="8764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IOS</a:t>
            </a:r>
          </a:p>
        </p:txBody>
      </p:sp>
      <p:sp>
        <p:nvSpPr>
          <p:cNvPr id="350" name="Shape 350"/>
          <p:cNvSpPr/>
          <p:nvPr/>
        </p:nvSpPr>
        <p:spPr>
          <a:xfrm>
            <a:off x="423333" y="253999"/>
            <a:ext cx="1551094" cy="111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+mj-lt"/>
                <a:ea typeface="+mj-ea"/>
                <a:cs typeface="+mj-cs"/>
                <a:sym typeface="Lantinghei SC Demibold"/>
              </a:defRPr>
            </a:lvl1pPr>
          </a:lstStyle>
          <a:p>
            <a:pPr/>
            <a:r>
              <a:t>兼容</a:t>
            </a:r>
          </a:p>
        </p:txBody>
      </p:sp>
      <p:sp>
        <p:nvSpPr>
          <p:cNvPr id="351" name="Shape 351"/>
          <p:cNvSpPr/>
          <p:nvPr/>
        </p:nvSpPr>
        <p:spPr>
          <a:xfrm>
            <a:off x="5751744" y="1541933"/>
            <a:ext cx="2248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Class Size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classsiz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4678" y="1329165"/>
            <a:ext cx="5927414" cy="7095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3397250" y="4400550"/>
            <a:ext cx="62103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怎么整合第三方登录？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微信 </a:t>
            </a:r>
          </a:p>
        </p:txBody>
      </p:sp>
      <p:pic>
        <p:nvPicPr>
          <p:cNvPr id="358" name="weix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609" y="171276"/>
            <a:ext cx="1280816" cy="1280816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>
            <p:ph type="body" idx="1"/>
          </p:nvPr>
        </p:nvSpPr>
        <p:spPr>
          <a:xfrm>
            <a:off x="780206" y="2054621"/>
            <a:ext cx="11728997" cy="6286501"/>
          </a:xfrm>
          <a:prstGeom prst="rect">
            <a:avLst/>
          </a:prstGeom>
        </p:spPr>
        <p:txBody>
          <a:bodyPr/>
          <a:lstStyle/>
          <a:p>
            <a:pPr lvl="1" marL="1087226" indent="-479658" defTabSz="537463">
              <a:spcBef>
                <a:spcPts val="2900"/>
              </a:spcBef>
              <a:buSzPct val="100000"/>
              <a:buAutoNum type="arabicPeriod" startAt="1"/>
              <a:defRPr sz="2760"/>
            </a:pPr>
            <a:r>
              <a:t>向微信注册应用程序 ID    </a:t>
            </a:r>
          </a:p>
          <a:p>
            <a:pPr lvl="2" marL="1582874" indent="-367738" defTabSz="537463">
              <a:spcBef>
                <a:spcPts val="2900"/>
              </a:spcBef>
              <a:buSzPct val="100000"/>
              <a:buAutoNum type="arabicPeriod" startAt="1"/>
              <a:defRPr sz="2116"/>
            </a:pPr>
            <a:r>
              <a:t>开发者认证</a:t>
            </a:r>
          </a:p>
          <a:p>
            <a:pPr lvl="2" marL="1582874" indent="-367738" defTabSz="537463">
              <a:spcBef>
                <a:spcPts val="2900"/>
              </a:spcBef>
              <a:buSzPct val="100000"/>
              <a:buAutoNum type="arabicPeriod" startAt="1"/>
              <a:defRPr sz="2116"/>
            </a:pPr>
            <a:r>
              <a:t>应用审核</a:t>
            </a:r>
          </a:p>
          <a:p>
            <a:pPr lvl="1" marL="1087226" indent="-479658" defTabSz="537463">
              <a:spcBef>
                <a:spcPts val="2900"/>
              </a:spcBef>
              <a:buSzPct val="100000"/>
              <a:buAutoNum type="arabicPeriod" startAt="1"/>
              <a:defRPr sz="2760"/>
            </a:pPr>
            <a:r>
              <a:t>下载微信 SDK</a:t>
            </a:r>
          </a:p>
          <a:p>
            <a:pPr lvl="1" marL="1087226" indent="-479658" defTabSz="537463">
              <a:spcBef>
                <a:spcPts val="2900"/>
              </a:spcBef>
              <a:buSzPct val="100000"/>
              <a:buAutoNum type="arabicPeriod" startAt="1"/>
              <a:defRPr sz="2760"/>
            </a:pPr>
            <a:r>
              <a:t>搭建开发环境</a:t>
            </a:r>
          </a:p>
          <a:p>
            <a:pPr lvl="2" marL="1694795" indent="-479658" defTabSz="537463">
              <a:spcBef>
                <a:spcPts val="2900"/>
              </a:spcBef>
              <a:buSzPct val="100000"/>
              <a:buAutoNum type="arabicPeriod" startAt="1"/>
              <a:defRPr sz="2208"/>
            </a:pPr>
            <a:r>
              <a:t>Xcode 7 需要进入 /user/lib 添加 xx.dylib 库</a:t>
            </a:r>
          </a:p>
          <a:p>
            <a:pPr lvl="1" marL="1087226" indent="-479658" defTabSz="537463">
              <a:spcBef>
                <a:spcPts val="2900"/>
              </a:spcBef>
              <a:buSzPct val="100000"/>
              <a:buAutoNum type="arabicPeriod" startAt="1"/>
              <a:defRPr sz="2760"/>
            </a:pPr>
            <a:r>
              <a:t>Swift 引用 Object C</a:t>
            </a:r>
          </a:p>
          <a:p>
            <a:pPr lvl="2" marL="1694795" indent="-479658" defTabSz="537463">
              <a:spcBef>
                <a:spcPts val="2900"/>
              </a:spcBef>
              <a:buSzPct val="100000"/>
              <a:buAutoNum type="arabicPeriod" startAt="1"/>
              <a:defRPr sz="2760"/>
            </a:pPr>
            <a:r>
              <a:t>创建 Bridging-Header</a:t>
            </a:r>
          </a:p>
        </p:txBody>
      </p:sp>
      <p:sp>
        <p:nvSpPr>
          <p:cNvPr id="360" name="Shape 360"/>
          <p:cNvSpPr/>
          <p:nvPr/>
        </p:nvSpPr>
        <p:spPr>
          <a:xfrm>
            <a:off x="215900" y="1028699"/>
            <a:ext cx="225110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spcBef>
                <a:spcPts val="3200"/>
              </a:spcBef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open.weixin.qq.com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微信登录流程</a:t>
            </a:r>
          </a:p>
        </p:txBody>
      </p:sp>
      <p:pic>
        <p:nvPicPr>
          <p:cNvPr id="363" name="weix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8309" y="171276"/>
            <a:ext cx="1280816" cy="1280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/>
        </p:nvSpPr>
        <p:spPr>
          <a:xfrm>
            <a:off x="7391000" y="3229738"/>
            <a:ext cx="463261" cy="796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0" y="0"/>
                </a:moveTo>
                <a:cubicBezTo>
                  <a:pt x="21313" y="6597"/>
                  <a:pt x="21600" y="13797"/>
                  <a:pt x="862" y="2160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17" name="Shape 417"/>
          <p:cNvSpPr/>
          <p:nvPr/>
        </p:nvSpPr>
        <p:spPr>
          <a:xfrm>
            <a:off x="7391000" y="4788005"/>
            <a:ext cx="463261" cy="796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0" y="0"/>
                </a:moveTo>
                <a:cubicBezTo>
                  <a:pt x="21313" y="6597"/>
                  <a:pt x="21600" y="13797"/>
                  <a:pt x="862" y="2160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/>
        </p:nvSpPr>
        <p:spPr>
          <a:xfrm>
            <a:off x="7403700" y="7453738"/>
            <a:ext cx="463261" cy="796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0" y="0"/>
                </a:moveTo>
                <a:cubicBezTo>
                  <a:pt x="21313" y="6597"/>
                  <a:pt x="21600" y="13797"/>
                  <a:pt x="862" y="2160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369" name="Group 369"/>
          <p:cNvGrpSpPr/>
          <p:nvPr/>
        </p:nvGrpSpPr>
        <p:grpSpPr>
          <a:xfrm>
            <a:off x="1522151" y="2915920"/>
            <a:ext cx="5473132" cy="457201"/>
            <a:chOff x="0" y="57149"/>
            <a:chExt cx="5473131" cy="457200"/>
          </a:xfrm>
        </p:grpSpPr>
        <p:sp>
          <p:nvSpPr>
            <p:cNvPr id="367" name="Shape 367"/>
            <p:cNvSpPr/>
            <p:nvPr/>
          </p:nvSpPr>
          <p:spPr>
            <a:xfrm>
              <a:off x="0" y="329821"/>
              <a:ext cx="547313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1912255" y="57149"/>
              <a:ext cx="1130301" cy="457201"/>
            </a:xfrm>
            <a:prstGeom prst="rect">
              <a:avLst/>
            </a:prstGeom>
            <a:solidFill>
              <a:srgbClr val="648FE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请求登录</a:t>
              </a:r>
            </a:p>
          </p:txBody>
        </p:sp>
      </p:grpSp>
      <p:grpSp>
        <p:nvGrpSpPr>
          <p:cNvPr id="372" name="Group 372"/>
          <p:cNvGrpSpPr/>
          <p:nvPr/>
        </p:nvGrpSpPr>
        <p:grpSpPr>
          <a:xfrm>
            <a:off x="1679740" y="3775499"/>
            <a:ext cx="5315542" cy="457201"/>
            <a:chOff x="0" y="57149"/>
            <a:chExt cx="5315541" cy="457200"/>
          </a:xfrm>
        </p:grpSpPr>
        <p:sp>
          <p:nvSpPr>
            <p:cNvPr id="370" name="Shape 370"/>
            <p:cNvSpPr/>
            <p:nvPr/>
          </p:nvSpPr>
          <p:spPr>
            <a:xfrm flipH="1" flipV="1">
              <a:off x="0" y="321659"/>
              <a:ext cx="531554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1662845" y="57149"/>
              <a:ext cx="1313943" cy="457201"/>
            </a:xfrm>
            <a:prstGeom prst="rect">
              <a:avLst/>
            </a:prstGeom>
            <a:solidFill>
              <a:srgbClr val="648FE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返回 Code</a:t>
              </a:r>
            </a:p>
          </p:txBody>
        </p:sp>
      </p:grpSp>
      <p:grpSp>
        <p:nvGrpSpPr>
          <p:cNvPr id="375" name="Group 375"/>
          <p:cNvGrpSpPr/>
          <p:nvPr/>
        </p:nvGrpSpPr>
        <p:grpSpPr>
          <a:xfrm>
            <a:off x="1620579" y="4630519"/>
            <a:ext cx="5473132" cy="457201"/>
            <a:chOff x="0" y="57149"/>
            <a:chExt cx="5473131" cy="457200"/>
          </a:xfrm>
        </p:grpSpPr>
        <p:sp>
          <p:nvSpPr>
            <p:cNvPr id="373" name="Shape 373"/>
            <p:cNvSpPr/>
            <p:nvPr/>
          </p:nvSpPr>
          <p:spPr>
            <a:xfrm>
              <a:off x="0" y="324539"/>
              <a:ext cx="5473132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1277125" y="57149"/>
              <a:ext cx="2203705" cy="457201"/>
            </a:xfrm>
            <a:prstGeom prst="rect">
              <a:avLst/>
            </a:prstGeom>
            <a:solidFill>
              <a:srgbClr val="648FE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获取 AccessToken</a:t>
              </a:r>
            </a:p>
          </p:txBody>
        </p:sp>
      </p:grpSp>
      <p:grpSp>
        <p:nvGrpSpPr>
          <p:cNvPr id="378" name="Group 378"/>
          <p:cNvGrpSpPr/>
          <p:nvPr/>
        </p:nvGrpSpPr>
        <p:grpSpPr>
          <a:xfrm>
            <a:off x="1511759" y="5345400"/>
            <a:ext cx="5493916" cy="457201"/>
            <a:chOff x="0" y="57149"/>
            <a:chExt cx="5493915" cy="457200"/>
          </a:xfrm>
        </p:grpSpPr>
        <p:sp>
          <p:nvSpPr>
            <p:cNvPr id="376" name="Shape 376"/>
            <p:cNvSpPr/>
            <p:nvPr/>
          </p:nvSpPr>
          <p:spPr>
            <a:xfrm flipH="1" flipV="1">
              <a:off x="0" y="297378"/>
              <a:ext cx="5493916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1287267" y="57149"/>
              <a:ext cx="2401063" cy="457201"/>
            </a:xfrm>
            <a:prstGeom prst="rect">
              <a:avLst/>
            </a:prstGeom>
            <a:solidFill>
              <a:srgbClr val="648FE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返回 Token &amp; app id</a:t>
              </a:r>
            </a:p>
          </p:txBody>
        </p:sp>
      </p:grpSp>
      <p:grpSp>
        <p:nvGrpSpPr>
          <p:cNvPr id="381" name="Group 381"/>
          <p:cNvGrpSpPr/>
          <p:nvPr/>
        </p:nvGrpSpPr>
        <p:grpSpPr>
          <a:xfrm>
            <a:off x="1682492" y="7328899"/>
            <a:ext cx="5374705" cy="457201"/>
            <a:chOff x="0" y="57149"/>
            <a:chExt cx="5374704" cy="457200"/>
          </a:xfrm>
        </p:grpSpPr>
        <p:sp>
          <p:nvSpPr>
            <p:cNvPr id="379" name="Shape 379"/>
            <p:cNvSpPr/>
            <p:nvPr/>
          </p:nvSpPr>
          <p:spPr>
            <a:xfrm>
              <a:off x="0" y="297081"/>
              <a:ext cx="5374704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80" name="Shape 380"/>
            <p:cNvSpPr/>
            <p:nvPr/>
          </p:nvSpPr>
          <p:spPr>
            <a:xfrm>
              <a:off x="1510614" y="57149"/>
              <a:ext cx="1638301" cy="457201"/>
            </a:xfrm>
            <a:prstGeom prst="rect">
              <a:avLst/>
            </a:prstGeom>
            <a:solidFill>
              <a:srgbClr val="648FE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请求用户信息</a:t>
              </a:r>
            </a:p>
          </p:txBody>
        </p:sp>
      </p:grpSp>
      <p:grpSp>
        <p:nvGrpSpPr>
          <p:cNvPr id="384" name="Group 384"/>
          <p:cNvGrpSpPr/>
          <p:nvPr/>
        </p:nvGrpSpPr>
        <p:grpSpPr>
          <a:xfrm>
            <a:off x="1602103" y="7902596"/>
            <a:ext cx="5493917" cy="457201"/>
            <a:chOff x="0" y="57149"/>
            <a:chExt cx="5493916" cy="457200"/>
          </a:xfrm>
        </p:grpSpPr>
        <p:sp>
          <p:nvSpPr>
            <p:cNvPr id="382" name="Shape 382"/>
            <p:cNvSpPr/>
            <p:nvPr/>
          </p:nvSpPr>
          <p:spPr>
            <a:xfrm flipH="1" flipV="1">
              <a:off x="0" y="291025"/>
              <a:ext cx="5493917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83" name="Shape 383"/>
            <p:cNvSpPr/>
            <p:nvPr/>
          </p:nvSpPr>
          <p:spPr>
            <a:xfrm>
              <a:off x="1548459" y="57149"/>
              <a:ext cx="1723391" cy="457201"/>
            </a:xfrm>
            <a:prstGeom prst="rect">
              <a:avLst/>
            </a:prstGeom>
            <a:solidFill>
              <a:srgbClr val="648FE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返回 User Info</a:t>
              </a:r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1522151" y="8694766"/>
            <a:ext cx="9402620" cy="457201"/>
            <a:chOff x="0" y="57149"/>
            <a:chExt cx="9402619" cy="457200"/>
          </a:xfrm>
        </p:grpSpPr>
        <p:sp>
          <p:nvSpPr>
            <p:cNvPr id="385" name="Shape 385"/>
            <p:cNvSpPr/>
            <p:nvPr/>
          </p:nvSpPr>
          <p:spPr>
            <a:xfrm>
              <a:off x="0" y="350295"/>
              <a:ext cx="940261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166255" y="57149"/>
              <a:ext cx="622301" cy="457201"/>
            </a:xfrm>
            <a:prstGeom prst="rect">
              <a:avLst/>
            </a:prstGeom>
            <a:solidFill>
              <a:srgbClr val="648FE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注册</a:t>
              </a:r>
            </a:p>
          </p:txBody>
        </p:sp>
      </p:grpSp>
      <p:grpSp>
        <p:nvGrpSpPr>
          <p:cNvPr id="395" name="Group 395"/>
          <p:cNvGrpSpPr/>
          <p:nvPr/>
        </p:nvGrpSpPr>
        <p:grpSpPr>
          <a:xfrm>
            <a:off x="6116139" y="1658439"/>
            <a:ext cx="2209557" cy="7549474"/>
            <a:chOff x="-17960" y="-17960"/>
            <a:chExt cx="2209555" cy="7549473"/>
          </a:xfrm>
        </p:grpSpPr>
        <p:grpSp>
          <p:nvGrpSpPr>
            <p:cNvPr id="390" name="Group 390"/>
            <p:cNvGrpSpPr/>
            <p:nvPr/>
          </p:nvGrpSpPr>
          <p:grpSpPr>
            <a:xfrm>
              <a:off x="-17961" y="-17961"/>
              <a:ext cx="2209557" cy="1151290"/>
              <a:chOff x="0" y="0"/>
              <a:chExt cx="2209555" cy="1151288"/>
            </a:xfrm>
          </p:grpSpPr>
          <p:sp>
            <p:nvSpPr>
              <p:cNvPr id="389" name="Shape 389"/>
              <p:cNvSpPr/>
              <p:nvPr/>
            </p:nvSpPr>
            <p:spPr>
              <a:xfrm>
                <a:off x="17960" y="17960"/>
                <a:ext cx="2173636" cy="1115369"/>
              </a:xfrm>
              <a:prstGeom prst="rect">
                <a:avLst/>
              </a:prstGeom>
              <a:solidFill>
                <a:schemeClr val="accent1">
                  <a:hueOff val="203473"/>
                  <a:lumOff val="-13814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19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微信开放平台</a:t>
                </a:r>
              </a:p>
            </p:txBody>
          </p:sp>
          <p:pic>
            <p:nvPicPr>
              <p:cNvPr id="388" name="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2209557" cy="1151289"/>
              </a:xfrm>
              <a:prstGeom prst="rect">
                <a:avLst/>
              </a:prstGeom>
              <a:effectLst/>
            </p:spPr>
          </p:pic>
        </p:grpSp>
        <p:sp>
          <p:nvSpPr>
            <p:cNvPr id="391" name="Shape 391"/>
            <p:cNvSpPr/>
            <p:nvPr/>
          </p:nvSpPr>
          <p:spPr>
            <a:xfrm flipV="1">
              <a:off x="1105900" y="1145277"/>
              <a:ext cx="1" cy="638623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92" name="Shape 392"/>
            <p:cNvSpPr/>
            <p:nvPr/>
          </p:nvSpPr>
          <p:spPr>
            <a:xfrm>
              <a:off x="939800" y="1282700"/>
              <a:ext cx="294035" cy="128081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992665" y="5535931"/>
              <a:ext cx="294036" cy="1280816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940697" y="2870200"/>
              <a:ext cx="294036" cy="128081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794839" y="1734639"/>
            <a:ext cx="1316736" cy="7473274"/>
            <a:chOff x="-17960" y="-17960"/>
            <a:chExt cx="1316735" cy="7473273"/>
          </a:xfrm>
        </p:grpSpPr>
        <p:grpSp>
          <p:nvGrpSpPr>
            <p:cNvPr id="398" name="Group 398"/>
            <p:cNvGrpSpPr/>
            <p:nvPr/>
          </p:nvGrpSpPr>
          <p:grpSpPr>
            <a:xfrm>
              <a:off x="-17961" y="-17961"/>
              <a:ext cx="1316737" cy="1151290"/>
              <a:chOff x="0" y="0"/>
              <a:chExt cx="1316735" cy="1151288"/>
            </a:xfrm>
          </p:grpSpPr>
          <p:sp>
            <p:nvSpPr>
              <p:cNvPr id="397" name="Shape 397"/>
              <p:cNvSpPr/>
              <p:nvPr/>
            </p:nvSpPr>
            <p:spPr>
              <a:xfrm>
                <a:off x="17960" y="17960"/>
                <a:ext cx="1280816" cy="1115369"/>
              </a:xfrm>
              <a:prstGeom prst="rect">
                <a:avLst/>
              </a:prstGeom>
              <a:solidFill>
                <a:schemeClr val="accent1">
                  <a:hueOff val="203473"/>
                  <a:lumOff val="-13814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>
                    <a:latin typeface="Yuanti SC Bold"/>
                    <a:ea typeface="Yuanti SC Bold"/>
                    <a:cs typeface="Yuanti SC Bold"/>
                    <a:sym typeface="Yuanti SC Bold"/>
                  </a:defRPr>
                </a:lvl1pPr>
              </a:lstStyle>
              <a:p>
                <a:pPr/>
                <a:r>
                  <a:t>客户端</a:t>
                </a:r>
              </a:p>
            </p:txBody>
          </p:sp>
          <p:pic>
            <p:nvPicPr>
              <p:cNvPr id="396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316736" cy="1151289"/>
              </a:xfrm>
              <a:prstGeom prst="rect">
                <a:avLst/>
              </a:prstGeom>
              <a:effectLst/>
            </p:spPr>
          </p:pic>
        </p:grpSp>
        <p:sp>
          <p:nvSpPr>
            <p:cNvPr id="399" name="Shape 399"/>
            <p:cNvSpPr/>
            <p:nvPr/>
          </p:nvSpPr>
          <p:spPr>
            <a:xfrm flipV="1">
              <a:off x="661489" y="1069078"/>
              <a:ext cx="1" cy="6386235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486258" y="5459731"/>
              <a:ext cx="294036" cy="1280816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494288" y="2111454"/>
              <a:ext cx="294035" cy="1280816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1625092" y="5963031"/>
            <a:ext cx="9196737" cy="457201"/>
            <a:chOff x="0" y="0"/>
            <a:chExt cx="9196736" cy="457200"/>
          </a:xfrm>
        </p:grpSpPr>
        <p:sp>
          <p:nvSpPr>
            <p:cNvPr id="403" name="Shape 403"/>
            <p:cNvSpPr/>
            <p:nvPr/>
          </p:nvSpPr>
          <p:spPr>
            <a:xfrm>
              <a:off x="0" y="228600"/>
              <a:ext cx="9196737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2075212" y="0"/>
              <a:ext cx="2880107" cy="457200"/>
            </a:xfrm>
            <a:prstGeom prst="rect">
              <a:avLst/>
            </a:prstGeom>
            <a:solidFill>
              <a:srgbClr val="648FE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appid 判断是否已经注册</a:t>
              </a:r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1590552" y="6558787"/>
            <a:ext cx="9196738" cy="457201"/>
            <a:chOff x="0" y="0"/>
            <a:chExt cx="9196736" cy="457200"/>
          </a:xfrm>
        </p:grpSpPr>
        <p:sp>
          <p:nvSpPr>
            <p:cNvPr id="406" name="Shape 406"/>
            <p:cNvSpPr/>
            <p:nvPr/>
          </p:nvSpPr>
          <p:spPr>
            <a:xfrm flipH="1" flipV="1">
              <a:off x="0" y="228600"/>
              <a:ext cx="9196737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407" name="Shape 407"/>
            <p:cNvSpPr/>
            <p:nvPr/>
          </p:nvSpPr>
          <p:spPr>
            <a:xfrm>
              <a:off x="1960142" y="0"/>
              <a:ext cx="1638301" cy="457200"/>
            </a:xfrm>
            <a:prstGeom prst="rect">
              <a:avLst/>
            </a:prstGeom>
            <a:solidFill>
              <a:srgbClr val="648FE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是否登录成功</a:t>
              </a:r>
            </a:p>
          </p:txBody>
        </p:sp>
      </p:grpSp>
      <p:sp>
        <p:nvSpPr>
          <p:cNvPr id="419" name="Shape 419"/>
          <p:cNvSpPr/>
          <p:nvPr/>
        </p:nvSpPr>
        <p:spPr>
          <a:xfrm>
            <a:off x="11192785" y="6045305"/>
            <a:ext cx="463261" cy="796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0" y="0"/>
                </a:moveTo>
                <a:cubicBezTo>
                  <a:pt x="21313" y="6597"/>
                  <a:pt x="21600" y="13797"/>
                  <a:pt x="862" y="2160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grpSp>
        <p:nvGrpSpPr>
          <p:cNvPr id="415" name="Group 415"/>
          <p:cNvGrpSpPr/>
          <p:nvPr/>
        </p:nvGrpSpPr>
        <p:grpSpPr>
          <a:xfrm>
            <a:off x="9888039" y="1658439"/>
            <a:ext cx="2209557" cy="7549474"/>
            <a:chOff x="-17960" y="-17960"/>
            <a:chExt cx="2209555" cy="7549473"/>
          </a:xfrm>
        </p:grpSpPr>
        <p:grpSp>
          <p:nvGrpSpPr>
            <p:cNvPr id="412" name="Group 412"/>
            <p:cNvGrpSpPr/>
            <p:nvPr/>
          </p:nvGrpSpPr>
          <p:grpSpPr>
            <a:xfrm>
              <a:off x="-17961" y="-17961"/>
              <a:ext cx="2209557" cy="1151290"/>
              <a:chOff x="0" y="0"/>
              <a:chExt cx="2209555" cy="1151288"/>
            </a:xfrm>
          </p:grpSpPr>
          <p:sp>
            <p:nvSpPr>
              <p:cNvPr id="411" name="Shape 411"/>
              <p:cNvSpPr/>
              <p:nvPr/>
            </p:nvSpPr>
            <p:spPr>
              <a:xfrm>
                <a:off x="17960" y="17960"/>
                <a:ext cx="2173636" cy="1115369"/>
              </a:xfrm>
              <a:prstGeom prst="rect">
                <a:avLst/>
              </a:prstGeom>
              <a:solidFill>
                <a:schemeClr val="accent1">
                  <a:hueOff val="203473"/>
                  <a:lumOff val="-13814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 sz="19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Lean Cloud</a:t>
                </a:r>
              </a:p>
            </p:txBody>
          </p:sp>
          <p:pic>
            <p:nvPicPr>
              <p:cNvPr id="410" name="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2209557" cy="1151289"/>
              </a:xfrm>
              <a:prstGeom prst="rect">
                <a:avLst/>
              </a:prstGeom>
              <a:effectLst/>
            </p:spPr>
          </p:pic>
        </p:grpSp>
        <p:sp>
          <p:nvSpPr>
            <p:cNvPr id="413" name="Shape 413"/>
            <p:cNvSpPr/>
            <p:nvPr/>
          </p:nvSpPr>
          <p:spPr>
            <a:xfrm flipV="1">
              <a:off x="1086817" y="1145277"/>
              <a:ext cx="1" cy="6386236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970582" y="4127500"/>
              <a:ext cx="294036" cy="128081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2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2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2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3"/>
      <p:bldP build="whole" bldLvl="1" animBg="1" rev="0" advAuto="0" spid="387" grpId="13"/>
      <p:bldP build="whole" bldLvl="1" animBg="1" rev="0" advAuto="0" spid="384" grpId="12"/>
      <p:bldP build="whole" bldLvl="1" animBg="1" rev="0" advAuto="0" spid="375" grpId="4"/>
      <p:bldP build="whole" bldLvl="1" animBg="1" rev="0" advAuto="0" spid="369" grpId="1"/>
      <p:bldP build="whole" bldLvl="1" animBg="1" rev="0" advAuto="0" spid="408" grpId="9"/>
      <p:bldP build="whole" bldLvl="1" animBg="1" rev="0" advAuto="0" spid="419" grpId="8"/>
      <p:bldP build="whole" bldLvl="1" animBg="1" rev="0" advAuto="0" spid="418" grpId="11"/>
      <p:bldP build="whole" bldLvl="1" animBg="1" rev="0" advAuto="0" spid="416" grpId="2"/>
      <p:bldP build="whole" bldLvl="1" animBg="1" rev="0" advAuto="0" spid="417" grpId="5"/>
      <p:bldP build="whole" bldLvl="1" animBg="1" rev="0" advAuto="0" spid="405" grpId="7"/>
      <p:bldP build="whole" bldLvl="1" animBg="1" rev="0" advAuto="0" spid="378" grpId="6"/>
      <p:bldP build="whole" bldLvl="1" animBg="1" rev="0" advAuto="0" spid="381" grpId="1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3179013" y="4400550"/>
            <a:ext cx="6646774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事件跟手机web一样么？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iosevent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544" y="3662329"/>
            <a:ext cx="10985712" cy="524834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hape 429"/>
          <p:cNvSpPr/>
          <p:nvPr/>
        </p:nvSpPr>
        <p:spPr>
          <a:xfrm>
            <a:off x="6580703" y="6637577"/>
            <a:ext cx="595872" cy="703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970" h="20251" fill="norm" stroke="1" extrusionOk="0">
                <a:moveTo>
                  <a:pt x="2492" y="20251"/>
                </a:moveTo>
                <a:cubicBezTo>
                  <a:pt x="-3630" y="5326"/>
                  <a:pt x="1529" y="-1349"/>
                  <a:pt x="17970" y="226"/>
                </a:cubicBezTo>
              </a:path>
            </a:pathLst>
          </a:custGeom>
          <a:ln w="254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30" name="Shape 430"/>
          <p:cNvSpPr/>
          <p:nvPr/>
        </p:nvSpPr>
        <p:spPr>
          <a:xfrm>
            <a:off x="6841596" y="5819907"/>
            <a:ext cx="487379" cy="769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31" h="21600" fill="norm" stroke="1" extrusionOk="0">
                <a:moveTo>
                  <a:pt x="6932" y="21600"/>
                </a:moveTo>
                <a:cubicBezTo>
                  <a:pt x="-4869" y="9590"/>
                  <a:pt x="-1603" y="2390"/>
                  <a:pt x="16731" y="0"/>
                </a:cubicBezTo>
              </a:path>
            </a:pathLst>
          </a:custGeom>
          <a:ln w="254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31" name="Shape 431"/>
          <p:cNvSpPr/>
          <p:nvPr/>
        </p:nvSpPr>
        <p:spPr>
          <a:xfrm>
            <a:off x="6941617" y="5008417"/>
            <a:ext cx="387359" cy="774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37" h="21600" fill="norm" stroke="1" extrusionOk="0">
                <a:moveTo>
                  <a:pt x="13292" y="21600"/>
                </a:moveTo>
                <a:cubicBezTo>
                  <a:pt x="-5363" y="13005"/>
                  <a:pt x="-4381" y="5805"/>
                  <a:pt x="16237" y="0"/>
                </a:cubicBezTo>
              </a:path>
            </a:pathLst>
          </a:custGeom>
          <a:ln w="254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27" name="Shape 427"/>
          <p:cNvSpPr/>
          <p:nvPr/>
        </p:nvSpPr>
        <p:spPr>
          <a:xfrm>
            <a:off x="568821" y="1517045"/>
            <a:ext cx="44249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chemeClr val="accent1">
                    <a:hueOff val="203473"/>
                    <a:lumOff val="-138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userInteractionEnabled = true</a:t>
            </a:r>
          </a:p>
        </p:txBody>
      </p:sp>
      <p:sp>
        <p:nvSpPr>
          <p:cNvPr id="428" name="Shape 428"/>
          <p:cNvSpPr/>
          <p:nvPr/>
        </p:nvSpPr>
        <p:spPr>
          <a:xfrm>
            <a:off x="8197829" y="1428145"/>
            <a:ext cx="40162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1">
                    <a:hueOff val="203473"/>
                    <a:lumOff val="-13814"/>
                  </a:schemeClr>
                </a:solidFill>
              </a:defRPr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event.stopPropagation</a:t>
            </a:r>
            <a:r>
              <a:t>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7" grpId="5"/>
      <p:bldP build="whole" bldLvl="1" animBg="1" rev="0" advAuto="0" spid="431" grpId="3"/>
      <p:bldP build="whole" bldLvl="1" animBg="1" rev="0" advAuto="0" spid="430" grpId="2"/>
      <p:bldP build="whole" bldLvl="1" animBg="1" rev="0" advAuto="0" spid="429" grpId="1"/>
      <p:bldP build="whole" bldLvl="1" animBg="1" rev="0" advAuto="0" spid="428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2894331" y="1529745"/>
            <a:ext cx="63936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chemeClr val="accent1">
                    <a:hueOff val="203473"/>
                    <a:lumOff val="-138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434" name="Shape 434"/>
          <p:cNvSpPr/>
          <p:nvPr/>
        </p:nvSpPr>
        <p:spPr>
          <a:xfrm>
            <a:off x="7068442" y="1529745"/>
            <a:ext cx="40162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>
                <a:solidFill>
                  <a:schemeClr val="accent1">
                    <a:hueOff val="203473"/>
                    <a:lumOff val="-138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 sz="3600">
                <a:latin typeface="+mn-lt"/>
                <a:ea typeface="+mn-ea"/>
                <a:cs typeface="+mn-cs"/>
                <a:sym typeface="Helvetica Light"/>
              </a:defRPr>
            </a:pPr>
            <a:r>
              <a:rPr b="1" sz="2400">
                <a:latin typeface="Helvetica"/>
                <a:ea typeface="Helvetica"/>
                <a:cs typeface="Helvetica"/>
                <a:sym typeface="Helvetica"/>
              </a:rPr>
              <a:t>Web App</a:t>
            </a:r>
          </a:p>
        </p:txBody>
      </p:sp>
      <p:grpSp>
        <p:nvGrpSpPr>
          <p:cNvPr id="439" name="Group 439"/>
          <p:cNvGrpSpPr/>
          <p:nvPr/>
        </p:nvGrpSpPr>
        <p:grpSpPr>
          <a:xfrm>
            <a:off x="1920137" y="2711449"/>
            <a:ext cx="2587753" cy="4013201"/>
            <a:chOff x="0" y="0"/>
            <a:chExt cx="2587751" cy="4013200"/>
          </a:xfrm>
        </p:grpSpPr>
        <p:sp>
          <p:nvSpPr>
            <p:cNvPr id="435" name="Shape 435"/>
            <p:cNvSpPr/>
            <p:nvPr/>
          </p:nvSpPr>
          <p:spPr>
            <a:xfrm>
              <a:off x="245516" y="0"/>
              <a:ext cx="2096720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touchesBegan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228752" y="977900"/>
              <a:ext cx="2130248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touchesMoved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245668" y="2260600"/>
              <a:ext cx="2096416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touchesEnded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0" y="3543300"/>
              <a:ext cx="2587752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touchesCancelled</a:t>
              </a:r>
            </a:p>
          </p:txBody>
        </p:sp>
      </p:grpSp>
      <p:sp>
        <p:nvSpPr>
          <p:cNvPr id="440" name="Shape 440"/>
          <p:cNvSpPr/>
          <p:nvPr/>
        </p:nvSpPr>
        <p:spPr>
          <a:xfrm>
            <a:off x="8237285" y="2736849"/>
            <a:ext cx="167853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toucheStart</a:t>
            </a:r>
          </a:p>
        </p:txBody>
      </p:sp>
      <p:sp>
        <p:nvSpPr>
          <p:cNvPr id="441" name="Shape 441"/>
          <p:cNvSpPr/>
          <p:nvPr/>
        </p:nvSpPr>
        <p:spPr>
          <a:xfrm>
            <a:off x="8180745" y="3714749"/>
            <a:ext cx="17916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toucheMove</a:t>
            </a:r>
          </a:p>
        </p:txBody>
      </p:sp>
      <p:sp>
        <p:nvSpPr>
          <p:cNvPr id="442" name="Shape 442"/>
          <p:cNvSpPr/>
          <p:nvPr/>
        </p:nvSpPr>
        <p:spPr>
          <a:xfrm>
            <a:off x="8282396" y="4997449"/>
            <a:ext cx="158831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toucheEnd</a:t>
            </a:r>
          </a:p>
        </p:txBody>
      </p:sp>
      <p:sp>
        <p:nvSpPr>
          <p:cNvPr id="443" name="Shape 443"/>
          <p:cNvSpPr/>
          <p:nvPr/>
        </p:nvSpPr>
        <p:spPr>
          <a:xfrm>
            <a:off x="8155294" y="6280149"/>
            <a:ext cx="18425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/>
            <a:r>
              <a:t>touchCancel</a:t>
            </a:r>
          </a:p>
        </p:txBody>
      </p:sp>
      <p:sp>
        <p:nvSpPr>
          <p:cNvPr id="444" name="Shape 444"/>
          <p:cNvSpPr/>
          <p:nvPr/>
        </p:nvSpPr>
        <p:spPr>
          <a:xfrm>
            <a:off x="6140301" y="4552949"/>
            <a:ext cx="7241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14416099774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063" y="1585016"/>
            <a:ext cx="3706852" cy="5560276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84" name="14416100924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5063" y="1585016"/>
            <a:ext cx="3706852" cy="5560276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85" name="14416193707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5063" y="1585016"/>
            <a:ext cx="3706852" cy="5560276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86" name="14447261506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5063" y="1585016"/>
            <a:ext cx="3706852" cy="5560276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87" name="144480390386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5063" y="1585016"/>
            <a:ext cx="3706852" cy="5560276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88" name="144523960329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5063" y="1585015"/>
            <a:ext cx="3706852" cy="5560278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89" name="iphone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3876" y="335881"/>
            <a:ext cx="4289226" cy="805854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7705458" y="3933353"/>
            <a:ext cx="33596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All in one 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7268572" y="2158395"/>
            <a:ext cx="3801657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700">
                <a:solidFill>
                  <a:srgbClr val="53585F"/>
                </a:solidFill>
              </a:defRPr>
            </a:pPr>
            <a:r>
              <a:t>UITapGestureRecognizer(点按)</a:t>
            </a:r>
          </a:p>
          <a:p>
            <a:pPr algn="l">
              <a:defRPr sz="1700">
                <a:solidFill>
                  <a:srgbClr val="53585F"/>
                </a:solidFill>
              </a:defRPr>
            </a:pPr>
          </a:p>
          <a:p>
            <a:pPr algn="l">
              <a:defRPr sz="1700">
                <a:solidFill>
                  <a:srgbClr val="53585F"/>
                </a:solidFill>
              </a:defRPr>
            </a:pPr>
            <a:r>
              <a:t>UIPinchGestureRecognizer(捏合)</a:t>
            </a:r>
          </a:p>
          <a:p>
            <a:pPr algn="l">
              <a:defRPr sz="1700">
                <a:solidFill>
                  <a:srgbClr val="53585F"/>
                </a:solidFill>
              </a:defRPr>
            </a:pPr>
          </a:p>
          <a:p>
            <a:pPr algn="l">
              <a:defRPr sz="1700">
                <a:solidFill>
                  <a:srgbClr val="53585F"/>
                </a:solidFill>
              </a:defRPr>
            </a:pPr>
            <a:r>
              <a:t>UIPanGestureRecognizer(拖动)</a:t>
            </a:r>
          </a:p>
          <a:p>
            <a:pPr algn="l">
              <a:defRPr sz="1700">
                <a:solidFill>
                  <a:srgbClr val="53585F"/>
                </a:solidFill>
              </a:defRPr>
            </a:pPr>
          </a:p>
          <a:p>
            <a:pPr algn="l">
              <a:defRPr sz="1700">
                <a:solidFill>
                  <a:srgbClr val="53585F"/>
                </a:solidFill>
              </a:defRPr>
            </a:pPr>
            <a:r>
              <a:t>UISwipeGestureRecognizer(轻扫)</a:t>
            </a:r>
          </a:p>
          <a:p>
            <a:pPr algn="l">
              <a:defRPr sz="1700">
                <a:solidFill>
                  <a:srgbClr val="53585F"/>
                </a:solidFill>
              </a:defRPr>
            </a:pPr>
          </a:p>
          <a:p>
            <a:pPr algn="l">
              <a:defRPr sz="1700">
                <a:solidFill>
                  <a:srgbClr val="53585F"/>
                </a:solidFill>
              </a:defRPr>
            </a:pPr>
            <a:r>
              <a:t>UIRotationGestureRecognizer(旋转)</a:t>
            </a:r>
          </a:p>
          <a:p>
            <a:pPr algn="l">
              <a:defRPr sz="1700">
                <a:solidFill>
                  <a:srgbClr val="53585F"/>
                </a:solidFill>
              </a:defRPr>
            </a:pPr>
          </a:p>
          <a:p>
            <a:pPr algn="l">
              <a:defRPr sz="1700">
                <a:solidFill>
                  <a:srgbClr val="53585F"/>
                </a:solidFill>
              </a:defRPr>
            </a:pPr>
            <a:r>
              <a:t>UILongPressGestureRecognizer(长按)</a:t>
            </a:r>
          </a:p>
        </p:txBody>
      </p:sp>
      <p:sp>
        <p:nvSpPr>
          <p:cNvPr id="447" name="Shape 447"/>
          <p:cNvSpPr/>
          <p:nvPr/>
        </p:nvSpPr>
        <p:spPr>
          <a:xfrm>
            <a:off x="632002" y="3434745"/>
            <a:ext cx="45271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UIGestureRecognizer</a:t>
            </a:r>
          </a:p>
        </p:txBody>
      </p:sp>
      <p:pic>
        <p:nvPicPr>
          <p:cNvPr id="45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6746" y="3584717"/>
            <a:ext cx="1597225" cy="352118"/>
          </a:xfrm>
          <a:prstGeom prst="rect">
            <a:avLst/>
          </a:prstGeom>
        </p:spPr>
      </p:pic>
      <p:grpSp>
        <p:nvGrpSpPr>
          <p:cNvPr id="451" name="Group 451"/>
          <p:cNvGrpSpPr/>
          <p:nvPr/>
        </p:nvGrpSpPr>
        <p:grpSpPr>
          <a:xfrm>
            <a:off x="882752" y="6909404"/>
            <a:ext cx="11353987" cy="1434496"/>
            <a:chOff x="0" y="0"/>
            <a:chExt cx="11353986" cy="1434495"/>
          </a:xfrm>
        </p:grpSpPr>
        <p:sp>
          <p:nvSpPr>
            <p:cNvPr id="449" name="Shape 449"/>
            <p:cNvSpPr/>
            <p:nvPr/>
          </p:nvSpPr>
          <p:spPr>
            <a:xfrm>
              <a:off x="0" y="0"/>
              <a:ext cx="11353987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30200" algn="l"/>
                </a:tabLst>
                <a:defRPr sz="1500">
                  <a:solidFill>
                    <a:srgbClr val="D12F1B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view.</a:t>
              </a:r>
              <a:r>
                <a:rPr>
                  <a:solidFill>
                    <a:srgbClr val="3D1D81"/>
                  </a:solidFill>
                </a:rPr>
                <a:t>addGestureRecognizer</a:t>
              </a:r>
              <a:r>
                <a:rPr>
                  <a:solidFill>
                    <a:srgbClr val="000000"/>
                  </a:solidFill>
                </a:rPr>
                <a:t>(</a:t>
              </a:r>
              <a:r>
                <a:rPr>
                  <a:solidFill>
                    <a:srgbClr val="703DAA"/>
                  </a:solidFill>
                </a:rPr>
                <a:t>UITapGestureRecognizer</a:t>
              </a:r>
              <a:r>
                <a:rPr>
                  <a:solidFill>
                    <a:srgbClr val="000000"/>
                  </a:solidFill>
                </a:rPr>
                <a:t>(target: </a:t>
              </a:r>
              <a:r>
                <a:rPr>
                  <a:solidFill>
                    <a:srgbClr val="BB2CA2"/>
                  </a:solidFill>
                </a:rPr>
                <a:t>self</a:t>
              </a:r>
              <a:r>
                <a:rPr>
                  <a:solidFill>
                    <a:srgbClr val="000000"/>
                  </a:solidFill>
                </a:rPr>
                <a:t>, action: </a:t>
              </a:r>
              <a:r>
                <a:t>"onTapProfilePanelView:"</a:t>
              </a:r>
              <a:r>
                <a:rPr>
                  <a:solidFill>
                    <a:srgbClr val="000000"/>
                  </a:solidFill>
                </a:rPr>
                <a:t>))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38982" y="723295"/>
              <a:ext cx="7821515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30200" algn="l"/>
                </a:tabLst>
                <a:defRPr sz="1400">
                  <a:solidFill>
                    <a:srgbClr val="000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BB2CA2"/>
                  </a:solidFill>
                </a:rPr>
                <a:t>func</a:t>
              </a:r>
              <a:r>
                <a:t> onTapProfilePanelView(gestureRecognizer: </a:t>
              </a:r>
              <a:r>
                <a:rPr>
                  <a:solidFill>
                    <a:srgbClr val="703DAA"/>
                  </a:solidFill>
                </a:rPr>
                <a:t>UITapGestureRecognizer</a:t>
              </a:r>
              <a:r>
                <a:t>) {</a:t>
              </a:r>
            </a:p>
            <a:p>
              <a:pPr algn="l" defTabSz="457200">
                <a:tabLst>
                  <a:tab pos="330200" algn="l"/>
                </a:tabLst>
                <a:defRPr sz="1400">
                  <a:solidFill>
                    <a:srgbClr val="000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        </a:t>
              </a:r>
              <a:r>
                <a:rPr>
                  <a:solidFill>
                    <a:srgbClr val="008400"/>
                  </a:solidFill>
                </a:rPr>
                <a:t>//TODO</a:t>
              </a:r>
              <a:endParaRPr>
                <a:solidFill>
                  <a:srgbClr val="008400"/>
                </a:solidFill>
              </a:endParaRPr>
            </a:p>
            <a:p>
              <a:pPr algn="l" defTabSz="457200">
                <a:tabLst>
                  <a:tab pos="330200" algn="l"/>
                </a:tabLst>
                <a:defRPr sz="1400">
                  <a:solidFill>
                    <a:srgbClr val="000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4311649" y="4400550"/>
            <a:ext cx="43815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数据存储方案？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title"/>
          </p:nvPr>
        </p:nvSpPr>
        <p:spPr>
          <a:xfrm>
            <a:off x="436033" y="254000"/>
            <a:ext cx="3173314" cy="1115368"/>
          </a:xfrm>
          <a:prstGeom prst="rect">
            <a:avLst/>
          </a:prstGeom>
        </p:spPr>
        <p:txBody>
          <a:bodyPr/>
          <a:lstStyle/>
          <a:p>
            <a:pPr/>
            <a:r>
              <a:t>Lean Cloud</a:t>
            </a:r>
          </a:p>
        </p:txBody>
      </p:sp>
      <p:sp>
        <p:nvSpPr>
          <p:cNvPr id="458" name="Shape 458"/>
          <p:cNvSpPr/>
          <p:nvPr/>
        </p:nvSpPr>
        <p:spPr>
          <a:xfrm>
            <a:off x="3904716" y="2921000"/>
            <a:ext cx="4940574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LeanCloud 提供一站式后端云服务，从数据存储、实时聊天、消息推送到移动统计，涵盖应用开发的多方面后端需求。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lean cloud </a:t>
            </a:r>
          </a:p>
        </p:txBody>
      </p:sp>
      <p:sp>
        <p:nvSpPr>
          <p:cNvPr id="461" name="Shape 461"/>
          <p:cNvSpPr/>
          <p:nvPr/>
        </p:nvSpPr>
        <p:spPr>
          <a:xfrm>
            <a:off x="7461173" y="3619499"/>
            <a:ext cx="2695845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25642" indent="-625642" algn="l">
              <a:lnSpc>
                <a:spcPct val="140000"/>
              </a:lnSpc>
              <a:buSzPct val="100000"/>
              <a:buAutoNum type="arabicPeriod" startAt="1"/>
            </a:pPr>
            <a:r>
              <a:t>数据存储</a:t>
            </a:r>
          </a:p>
          <a:p>
            <a:pPr marL="625642" indent="-625642" algn="l">
              <a:lnSpc>
                <a:spcPct val="140000"/>
              </a:lnSpc>
              <a:buSzPct val="100000"/>
              <a:buAutoNum type="arabicPeriod" startAt="1"/>
            </a:pPr>
            <a:r>
              <a:t>消息推送</a:t>
            </a:r>
          </a:p>
          <a:p>
            <a:pPr marL="625642" indent="-625642" algn="l">
              <a:lnSpc>
                <a:spcPct val="140000"/>
              </a:lnSpc>
              <a:buSzPct val="100000"/>
              <a:buAutoNum type="arabicPeriod" startAt="1"/>
            </a:pPr>
            <a:r>
              <a:t>实时通信</a:t>
            </a:r>
          </a:p>
        </p:txBody>
      </p:sp>
      <p:sp>
        <p:nvSpPr>
          <p:cNvPr id="462" name="Shape 462"/>
          <p:cNvSpPr/>
          <p:nvPr/>
        </p:nvSpPr>
        <p:spPr>
          <a:xfrm>
            <a:off x="1682673" y="4552950"/>
            <a:ext cx="8764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IOS</a:t>
            </a:r>
          </a:p>
        </p:txBody>
      </p:sp>
      <p:pic>
        <p:nvPicPr>
          <p:cNvPr id="46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6670" y="4658235"/>
            <a:ext cx="3898345" cy="352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lean cloud </a:t>
            </a:r>
          </a:p>
        </p:txBody>
      </p:sp>
      <p:sp>
        <p:nvSpPr>
          <p:cNvPr id="467" name="Shape 467"/>
          <p:cNvSpPr/>
          <p:nvPr/>
        </p:nvSpPr>
        <p:spPr>
          <a:xfrm>
            <a:off x="5784774" y="1826259"/>
            <a:ext cx="2415151" cy="782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2200"/>
            </a:pPr>
            <a:r>
              <a:t>数据存储</a:t>
            </a:r>
          </a:p>
          <a:p>
            <a:pPr algn="l">
              <a:lnSpc>
                <a:spcPct val="140000"/>
              </a:lnSpc>
              <a:defRPr sz="2200"/>
            </a:pPr>
            <a:r>
              <a:t>消息推送</a:t>
            </a:r>
          </a:p>
          <a:p>
            <a:pPr algn="l">
              <a:lnSpc>
                <a:spcPct val="140000"/>
              </a:lnSpc>
              <a:defRPr sz="2200"/>
            </a:pPr>
            <a:r>
              <a:t>实时通信</a:t>
            </a:r>
          </a:p>
          <a:p>
            <a:pPr algn="l">
              <a:lnSpc>
                <a:spcPct val="140000"/>
              </a:lnSpc>
              <a:defRPr sz="2200"/>
            </a:pPr>
            <a:r>
              <a:t>短信</a:t>
            </a:r>
          </a:p>
          <a:p>
            <a:pPr algn="l">
              <a:lnSpc>
                <a:spcPct val="140000"/>
              </a:lnSpc>
              <a:defRPr sz="2200"/>
            </a:pPr>
            <a:r>
              <a:t>第三方库</a:t>
            </a:r>
          </a:p>
          <a:p>
            <a:pPr algn="l">
              <a:lnSpc>
                <a:spcPct val="140000"/>
              </a:lnSpc>
              <a:defRPr sz="2200"/>
            </a:pPr>
            <a:r>
              <a:t>应用内搜索</a:t>
            </a:r>
          </a:p>
          <a:p>
            <a:pPr algn="l">
              <a:lnSpc>
                <a:spcPct val="140000"/>
              </a:lnSpc>
              <a:defRPr sz="2200"/>
            </a:pPr>
            <a:r>
              <a:t>数据分析</a:t>
            </a:r>
          </a:p>
          <a:p>
            <a:pPr algn="l">
              <a:lnSpc>
                <a:spcPct val="140000"/>
              </a:lnSpc>
              <a:defRPr sz="2200"/>
            </a:pPr>
            <a:r>
              <a:t>崩溃报告</a:t>
            </a:r>
          </a:p>
          <a:p>
            <a:pPr algn="l">
              <a:lnSpc>
                <a:spcPct val="140000"/>
              </a:lnSpc>
              <a:defRPr sz="2200"/>
            </a:pPr>
            <a:r>
              <a:t>REST API</a:t>
            </a:r>
          </a:p>
          <a:p>
            <a:pPr algn="l">
              <a:lnSpc>
                <a:spcPct val="140000"/>
              </a:lnSpc>
              <a:defRPr sz="2200"/>
            </a:pPr>
            <a:r>
              <a:t>本地调试</a:t>
            </a:r>
          </a:p>
          <a:p>
            <a:pPr algn="l">
              <a:lnSpc>
                <a:spcPct val="140000"/>
              </a:lnSpc>
              <a:defRPr sz="2200"/>
            </a:pPr>
            <a:r>
              <a:t>部署</a:t>
            </a:r>
          </a:p>
          <a:p>
            <a:pPr algn="l">
              <a:lnSpc>
                <a:spcPct val="140000"/>
              </a:lnSpc>
              <a:defRPr sz="2200"/>
            </a:pPr>
            <a:r>
              <a:t>发布</a:t>
            </a:r>
          </a:p>
          <a:p>
            <a:pPr algn="l">
              <a:lnSpc>
                <a:spcPct val="140000"/>
              </a:lnSpc>
              <a:defRPr sz="2200"/>
            </a:pPr>
            <a:r>
              <a:t>日志</a:t>
            </a:r>
          </a:p>
          <a:p>
            <a:pPr algn="l">
              <a:lnSpc>
                <a:spcPct val="140000"/>
              </a:lnSpc>
              <a:defRPr sz="2200"/>
            </a:pPr>
            <a:r>
              <a:t>流量统计</a:t>
            </a:r>
          </a:p>
          <a:p>
            <a:pPr algn="l">
              <a:lnSpc>
                <a:spcPct val="140000"/>
              </a:lnSpc>
              <a:defRPr sz="2200"/>
            </a:pPr>
            <a:r>
              <a:t>……..</a:t>
            </a:r>
          </a:p>
        </p:txBody>
      </p:sp>
      <p:sp>
        <p:nvSpPr>
          <p:cNvPr id="468" name="Shape 468"/>
          <p:cNvSpPr/>
          <p:nvPr/>
        </p:nvSpPr>
        <p:spPr>
          <a:xfrm>
            <a:off x="1809699" y="4641849"/>
            <a:ext cx="6224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IOS</a:t>
            </a:r>
          </a:p>
        </p:txBody>
      </p:sp>
      <p:grpSp>
        <p:nvGrpSpPr>
          <p:cNvPr id="475" name="Group 475"/>
          <p:cNvGrpSpPr/>
          <p:nvPr/>
        </p:nvGrpSpPr>
        <p:grpSpPr>
          <a:xfrm>
            <a:off x="1149197" y="2512367"/>
            <a:ext cx="1943406" cy="6999760"/>
            <a:chOff x="0" y="0"/>
            <a:chExt cx="1943404" cy="6999758"/>
          </a:xfrm>
        </p:grpSpPr>
        <p:sp>
          <p:nvSpPr>
            <p:cNvPr id="469" name="Shape 469"/>
            <p:cNvSpPr/>
            <p:nvPr/>
          </p:nvSpPr>
          <p:spPr>
            <a:xfrm>
              <a:off x="375361" y="0"/>
              <a:ext cx="1192683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Android</a:t>
              </a:r>
            </a:p>
          </p:txBody>
        </p:sp>
        <p:sp>
          <p:nvSpPr>
            <p:cNvPr id="470" name="Shape 470"/>
            <p:cNvSpPr/>
            <p:nvPr/>
          </p:nvSpPr>
          <p:spPr>
            <a:xfrm>
              <a:off x="194767" y="1064741"/>
              <a:ext cx="155387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JavaScript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0" y="3194223"/>
              <a:ext cx="194340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.NET/Unity3D</a:t>
              </a:r>
            </a:p>
          </p:txBody>
        </p:sp>
        <p:sp>
          <p:nvSpPr>
            <p:cNvPr id="472" name="Shape 472"/>
            <p:cNvSpPr/>
            <p:nvPr/>
          </p:nvSpPr>
          <p:spPr>
            <a:xfrm>
              <a:off x="448665" y="4374294"/>
              <a:ext cx="104607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Python</a:t>
              </a:r>
            </a:p>
          </p:txBody>
        </p:sp>
        <p:sp>
          <p:nvSpPr>
            <p:cNvPr id="473" name="Shape 473"/>
            <p:cNvSpPr/>
            <p:nvPr/>
          </p:nvSpPr>
          <p:spPr>
            <a:xfrm>
              <a:off x="618286" y="5358029"/>
              <a:ext cx="70683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PHP</a:t>
              </a:r>
            </a:p>
          </p:txBody>
        </p:sp>
        <p:sp>
          <p:nvSpPr>
            <p:cNvPr id="474" name="Shape 474"/>
            <p:cNvSpPr/>
            <p:nvPr/>
          </p:nvSpPr>
          <p:spPr>
            <a:xfrm>
              <a:off x="457352" y="6479058"/>
              <a:ext cx="10287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云引擎</a:t>
              </a:r>
            </a:p>
          </p:txBody>
        </p:sp>
      </p:grpSp>
      <p:grpSp>
        <p:nvGrpSpPr>
          <p:cNvPr id="481" name="Group 481"/>
          <p:cNvGrpSpPr/>
          <p:nvPr/>
        </p:nvGrpSpPr>
        <p:grpSpPr>
          <a:xfrm>
            <a:off x="10207945" y="2326905"/>
            <a:ext cx="882452" cy="6509567"/>
            <a:chOff x="0" y="0"/>
            <a:chExt cx="882451" cy="6509566"/>
          </a:xfrm>
        </p:grpSpPr>
        <p:pic>
          <p:nvPicPr>
            <p:cNvPr id="476" name="client-ube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813" y="0"/>
              <a:ext cx="840825" cy="840825"/>
            </a:xfrm>
            <a:prstGeom prst="rect">
              <a:avLst/>
            </a:prstGeom>
            <a:ln w="12700" cap="flat">
              <a:solidFill>
                <a:srgbClr val="F3F7F5"/>
              </a:solidFill>
              <a:prstDash val="solid"/>
              <a:miter lim="400000"/>
            </a:ln>
            <a:effectLst/>
          </p:spPr>
        </p:pic>
        <p:pic>
          <p:nvPicPr>
            <p:cNvPr id="477" name="pasted-image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13" y="1227035"/>
              <a:ext cx="853525" cy="853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8" name="pasted-image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3" y="2627830"/>
              <a:ext cx="840825" cy="840826"/>
            </a:xfrm>
            <a:prstGeom prst="rect">
              <a:avLst/>
            </a:prstGeom>
            <a:ln w="12700" cap="flat">
              <a:solidFill>
                <a:srgbClr val="F3F7F5"/>
              </a:solidFill>
              <a:prstDash val="solid"/>
              <a:miter lim="400000"/>
            </a:ln>
            <a:effectLst/>
          </p:spPr>
        </p:pic>
        <p:pic>
          <p:nvPicPr>
            <p:cNvPr id="479" name="pasted-image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4015925"/>
              <a:ext cx="882452" cy="882453"/>
            </a:xfrm>
            <a:prstGeom prst="rect">
              <a:avLst/>
            </a:prstGeom>
            <a:ln w="12700" cap="flat">
              <a:solidFill>
                <a:srgbClr val="F3F7F5"/>
              </a:solidFill>
              <a:prstDash val="solid"/>
              <a:miter lim="400000"/>
            </a:ln>
            <a:effectLst/>
          </p:spPr>
        </p:pic>
        <p:pic>
          <p:nvPicPr>
            <p:cNvPr id="480" name="pasted-image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5627114"/>
              <a:ext cx="882452" cy="882453"/>
            </a:xfrm>
            <a:prstGeom prst="rect">
              <a:avLst/>
            </a:prstGeom>
            <a:ln w="12700" cap="flat">
              <a:solidFill>
                <a:srgbClr val="F3F7F5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2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2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1" grpId="3"/>
      <p:bldP build="whole" bldLvl="1" animBg="1" rev="0" advAuto="0" spid="475" grpId="1"/>
      <p:bldP build="whole" bldLvl="1" animBg="1" rev="0" advAuto="0" spid="467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lean cloud 使用</a:t>
            </a:r>
          </a:p>
        </p:txBody>
      </p:sp>
      <p:sp>
        <p:nvSpPr>
          <p:cNvPr id="484" name="Shape 484"/>
          <p:cNvSpPr/>
          <p:nvPr/>
        </p:nvSpPr>
        <p:spPr>
          <a:xfrm>
            <a:off x="7630455" y="7813674"/>
            <a:ext cx="516069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B2CA2"/>
                </a:solidFill>
              </a:rPr>
              <a:t>var</a:t>
            </a:r>
            <a:r>
              <a:t> testObject:</a:t>
            </a:r>
            <a:r>
              <a:rPr>
                <a:solidFill>
                  <a:srgbClr val="4F8187"/>
                </a:solidFill>
              </a:rPr>
              <a:t>AVObject</a:t>
            </a:r>
            <a:r>
              <a:t> = </a:t>
            </a:r>
            <a:r>
              <a:rPr>
                <a:solidFill>
                  <a:srgbClr val="4F8187"/>
                </a:solidFill>
              </a:rPr>
              <a:t>AVObject</a:t>
            </a:r>
            <a:r>
              <a:t>(className: </a:t>
            </a:r>
            <a:r>
              <a:rPr>
                <a:solidFill>
                  <a:srgbClr val="D12F1B"/>
                </a:solidFill>
              </a:rPr>
              <a:t>"TestObject"</a:t>
            </a:r>
            <a:r>
              <a:t>)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testObject</a:t>
            </a:r>
            <a:r>
              <a:rPr>
                <a:solidFill>
                  <a:srgbClr val="31595D"/>
                </a:solidFill>
              </a:rPr>
              <a:t>[</a:t>
            </a:r>
            <a:r>
              <a:rPr>
                <a:solidFill>
                  <a:srgbClr val="D12F1B"/>
                </a:solidFill>
              </a:rPr>
              <a:t>"foo"</a:t>
            </a:r>
            <a:r>
              <a:rPr>
                <a:solidFill>
                  <a:srgbClr val="31595D"/>
                </a:solidFill>
              </a:rPr>
              <a:t>]</a:t>
            </a:r>
            <a:r>
              <a:t> = </a:t>
            </a:r>
            <a:r>
              <a:rPr>
                <a:solidFill>
                  <a:srgbClr val="D12F1B"/>
                </a:solidFill>
              </a:rPr>
              <a:t>"bar"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testObject.</a:t>
            </a:r>
            <a:r>
              <a:rPr>
                <a:solidFill>
                  <a:srgbClr val="31595D"/>
                </a:solidFill>
              </a:rPr>
              <a:t>save</a:t>
            </a:r>
            <a:r>
              <a:t>()</a:t>
            </a:r>
          </a:p>
        </p:txBody>
      </p:sp>
      <p:sp>
        <p:nvSpPr>
          <p:cNvPr id="485" name="Shape 485"/>
          <p:cNvSpPr/>
          <p:nvPr/>
        </p:nvSpPr>
        <p:spPr>
          <a:xfrm>
            <a:off x="1041400" y="3462808"/>
            <a:ext cx="3142134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use_frameworks!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272AD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pod </a:t>
            </a:r>
            <a:r>
              <a:t>'AVOSCloudDynamic'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84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Menlo"/>
                <a:ea typeface="Menlo"/>
                <a:cs typeface="Menlo"/>
                <a:sym typeface="Menlo"/>
              </a:rPr>
              <a:t># </a:t>
            </a:r>
            <a:r>
              <a:t>如果使用实时通信功能，可以添加：</a:t>
            </a:r>
            <a:endParaRPr>
              <a:solidFill>
                <a:srgbClr val="000000"/>
              </a:solidFill>
              <a:latin typeface="Menlo"/>
              <a:ea typeface="Menlo"/>
              <a:cs typeface="Menlo"/>
              <a:sym typeface="Menlo"/>
            </a:endParaRP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272AD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pod </a:t>
            </a:r>
            <a:r>
              <a:t>'AVOSCloudIMDynamic'</a:t>
            </a: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0084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Menlo"/>
                <a:ea typeface="Menlo"/>
                <a:cs typeface="Menlo"/>
                <a:sym typeface="Menlo"/>
              </a:rPr>
              <a:t># </a:t>
            </a:r>
            <a:r>
              <a:t>如果使用崩溃收集功能，可以添加：</a:t>
            </a:r>
            <a:endParaRPr>
              <a:solidFill>
                <a:srgbClr val="000000"/>
              </a:solidFill>
              <a:latin typeface="Menlo"/>
              <a:ea typeface="Menlo"/>
              <a:cs typeface="Menlo"/>
              <a:sym typeface="Menlo"/>
            </a:endParaRPr>
          </a:p>
          <a:p>
            <a:pPr algn="l" defTabSz="457200">
              <a:tabLst>
                <a:tab pos="330200" algn="l"/>
              </a:tabLst>
              <a:defRPr sz="1100">
                <a:solidFill>
                  <a:srgbClr val="272AD8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pod </a:t>
            </a:r>
            <a:r>
              <a:t>'AVOSCloudCrashReportingDynamic'</a:t>
            </a:r>
          </a:p>
        </p:txBody>
      </p:sp>
      <p:sp>
        <p:nvSpPr>
          <p:cNvPr id="486" name="Shape 486"/>
          <p:cNvSpPr/>
          <p:nvPr/>
        </p:nvSpPr>
        <p:spPr>
          <a:xfrm>
            <a:off x="742797" y="2740024"/>
            <a:ext cx="278160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2.集成动态库</a:t>
            </a:r>
          </a:p>
        </p:txBody>
      </p:sp>
      <p:grpSp>
        <p:nvGrpSpPr>
          <p:cNvPr id="489" name="Group 489"/>
          <p:cNvGrpSpPr/>
          <p:nvPr/>
        </p:nvGrpSpPr>
        <p:grpSpPr>
          <a:xfrm>
            <a:off x="4197197" y="5410200"/>
            <a:ext cx="2380907" cy="1085851"/>
            <a:chOff x="0" y="0"/>
            <a:chExt cx="2380906" cy="1085849"/>
          </a:xfrm>
        </p:grpSpPr>
        <p:sp>
          <p:nvSpPr>
            <p:cNvPr id="487" name="Shape 487"/>
            <p:cNvSpPr/>
            <p:nvPr/>
          </p:nvSpPr>
          <p:spPr>
            <a:xfrm>
              <a:off x="0" y="0"/>
              <a:ext cx="2324405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300931"/>
                      <a:lumOff val="-21745"/>
                    </a:schemeClr>
                  </a:solidFill>
                </a:defRPr>
              </a:lvl1pPr>
            </a:lstStyle>
            <a:p>
              <a:pPr/>
              <a:r>
                <a:t>3.引入SDK</a:t>
              </a:r>
            </a:p>
          </p:txBody>
        </p:sp>
        <p:sp>
          <p:nvSpPr>
            <p:cNvPr id="488" name="Shape 488"/>
            <p:cNvSpPr/>
            <p:nvPr/>
          </p:nvSpPr>
          <p:spPr>
            <a:xfrm>
              <a:off x="920902" y="819149"/>
              <a:ext cx="1460005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30200" algn="l"/>
                </a:tabLst>
                <a:defRPr sz="1100">
                  <a:solidFill>
                    <a:srgbClr val="000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BB2CA2"/>
                  </a:solidFill>
                </a:rPr>
                <a:t>import</a:t>
              </a:r>
              <a:r>
                <a:t> AVOSCloud</a:t>
              </a:r>
            </a:p>
          </p:txBody>
        </p:sp>
      </p:grpSp>
      <p:sp>
        <p:nvSpPr>
          <p:cNvPr id="490" name="Shape 490"/>
          <p:cNvSpPr/>
          <p:nvPr/>
        </p:nvSpPr>
        <p:spPr>
          <a:xfrm>
            <a:off x="7207097" y="6867525"/>
            <a:ext cx="232440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4.数据存储</a:t>
            </a:r>
          </a:p>
        </p:txBody>
      </p:sp>
      <p:sp>
        <p:nvSpPr>
          <p:cNvPr id="491" name="Shape 491"/>
          <p:cNvSpPr/>
          <p:nvPr/>
        </p:nvSpPr>
        <p:spPr>
          <a:xfrm>
            <a:off x="7854746" y="1459383"/>
            <a:ext cx="24515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300931"/>
                    <a:lumOff val="-21745"/>
                  </a:schemeClr>
                </a:solidFill>
              </a:defRPr>
            </a:lvl1pPr>
          </a:lstStyle>
          <a:p>
            <a:pPr/>
            <a:r>
              <a:t>1. 注册账号</a:t>
            </a:r>
          </a:p>
        </p:txBody>
      </p:sp>
      <p:pic>
        <p:nvPicPr>
          <p:cNvPr id="49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4533" y="1763330"/>
            <a:ext cx="3486110" cy="1360656"/>
          </a:xfrm>
          <a:prstGeom prst="rect">
            <a:avLst/>
          </a:prstGeom>
        </p:spPr>
      </p:pic>
      <p:pic>
        <p:nvPicPr>
          <p:cNvPr id="49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6644" y="4758200"/>
            <a:ext cx="1440268" cy="1115229"/>
          </a:xfrm>
          <a:prstGeom prst="rect">
            <a:avLst/>
          </a:prstGeom>
        </p:spPr>
      </p:pic>
      <p:pic>
        <p:nvPicPr>
          <p:cNvPr id="49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4286" y="5798070"/>
            <a:ext cx="2140179" cy="1107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5"/>
      <p:bldP build="whole" bldLvl="1" animBg="1" rev="0" advAuto="0" spid="485" grpId="3"/>
      <p:bldP build="whole" bldLvl="1" animBg="1" rev="0" advAuto="0" spid="497" grpId="4"/>
      <p:bldP build="whole" bldLvl="1" animBg="1" rev="0" advAuto="0" spid="484" grpId="8"/>
      <p:bldP build="whole" bldLvl="1" animBg="1" rev="0" advAuto="0" spid="486" grpId="2"/>
      <p:bldP build="whole" bldLvl="1" animBg="1" rev="0" advAuto="0" spid="495" grpId="1"/>
      <p:bldP build="whole" bldLvl="1" animBg="1" rev="0" advAuto="0" spid="490" grpId="7"/>
      <p:bldP build="whole" bldLvl="1" animBg="1" rev="0" advAuto="0" spid="499" grpId="6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2822702" y="4400550"/>
            <a:ext cx="7359397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UI开发与逻辑开发的占比？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前端 </a:t>
            </a: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VS</a:t>
            </a:r>
            <a:r>
              <a:t> 后台</a:t>
            </a:r>
          </a:p>
        </p:txBody>
      </p:sp>
      <p:graphicFrame>
        <p:nvGraphicFramePr>
          <p:cNvPr id="505" name="Chart 505"/>
          <p:cNvGraphicFramePr/>
          <p:nvPr/>
        </p:nvGraphicFramePr>
        <p:xfrm>
          <a:off x="2456405" y="2762250"/>
          <a:ext cx="7301313" cy="527338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4616449" y="4400550"/>
            <a:ext cx="3771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其他的好玩的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Hybrid App 原理</a:t>
            </a:r>
          </a:p>
        </p:txBody>
      </p:sp>
      <p:grpSp>
        <p:nvGrpSpPr>
          <p:cNvPr id="521" name="Group 521"/>
          <p:cNvGrpSpPr/>
          <p:nvPr/>
        </p:nvGrpSpPr>
        <p:grpSpPr>
          <a:xfrm>
            <a:off x="750511" y="1482293"/>
            <a:ext cx="10839085" cy="7549474"/>
            <a:chOff x="-17960" y="-17960"/>
            <a:chExt cx="10839084" cy="7549473"/>
          </a:xfrm>
        </p:grpSpPr>
        <p:grpSp>
          <p:nvGrpSpPr>
            <p:cNvPr id="518" name="Group 518"/>
            <p:cNvGrpSpPr/>
            <p:nvPr/>
          </p:nvGrpSpPr>
          <p:grpSpPr>
            <a:xfrm>
              <a:off x="-17961" y="-17961"/>
              <a:ext cx="10839085" cy="7549474"/>
              <a:chOff x="-17960" y="-17960"/>
              <a:chExt cx="10839084" cy="7549473"/>
            </a:xfrm>
          </p:grpSpPr>
          <p:grpSp>
            <p:nvGrpSpPr>
              <p:cNvPr id="512" name="Group 512"/>
              <p:cNvGrpSpPr/>
              <p:nvPr/>
            </p:nvGrpSpPr>
            <p:grpSpPr>
              <a:xfrm>
                <a:off x="8611567" y="-17961"/>
                <a:ext cx="2209557" cy="1151290"/>
                <a:chOff x="0" y="0"/>
                <a:chExt cx="2209555" cy="1151288"/>
              </a:xfrm>
            </p:grpSpPr>
            <p:sp>
              <p:nvSpPr>
                <p:cNvPr id="511" name="Shape 511"/>
                <p:cNvSpPr/>
                <p:nvPr/>
              </p:nvSpPr>
              <p:spPr>
                <a:xfrm>
                  <a:off x="17960" y="17960"/>
                  <a:ext cx="2173636" cy="1115369"/>
                </a:xfrm>
                <a:prstGeom prst="rect">
                  <a:avLst/>
                </a:prstGeom>
                <a:solidFill>
                  <a:schemeClr val="accent1">
                    <a:hueOff val="203473"/>
                    <a:lumOff val="-13814"/>
                  </a:schemeClr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b="1" sz="1900"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Native</a:t>
                  </a:r>
                </a:p>
              </p:txBody>
            </p:sp>
            <p:pic>
              <p:nvPicPr>
                <p:cNvPr id="510" name=""/>
                <p:cNvPicPr>
                  <a:picLocks noChangeAspect="0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2209557" cy="1151289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515" name="Group 515"/>
              <p:cNvGrpSpPr/>
              <p:nvPr/>
            </p:nvGrpSpPr>
            <p:grpSpPr>
              <a:xfrm>
                <a:off x="-17961" y="-17961"/>
                <a:ext cx="2209557" cy="1151290"/>
                <a:chOff x="0" y="0"/>
                <a:chExt cx="2209555" cy="1151288"/>
              </a:xfrm>
            </p:grpSpPr>
            <p:sp>
              <p:nvSpPr>
                <p:cNvPr id="514" name="Shape 514"/>
                <p:cNvSpPr/>
                <p:nvPr/>
              </p:nvSpPr>
              <p:spPr>
                <a:xfrm>
                  <a:off x="17960" y="17960"/>
                  <a:ext cx="2173636" cy="1115369"/>
                </a:xfrm>
                <a:prstGeom prst="rect">
                  <a:avLst/>
                </a:prstGeom>
                <a:solidFill>
                  <a:schemeClr val="accent1">
                    <a:hueOff val="203473"/>
                    <a:lumOff val="-13814"/>
                  </a:schemeClr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000">
                      <a:latin typeface="Yuanti SC Bold"/>
                      <a:ea typeface="Yuanti SC Bold"/>
                      <a:cs typeface="Yuanti SC Bold"/>
                      <a:sym typeface="Yuanti SC Bold"/>
                    </a:defRPr>
                  </a:lvl1pPr>
                </a:lstStyle>
                <a:p>
                  <a:pPr/>
                  <a:r>
                    <a:t>Web View</a:t>
                  </a:r>
                </a:p>
              </p:txBody>
            </p:sp>
            <p:pic>
              <p:nvPicPr>
                <p:cNvPr id="513" name=""/>
                <p:cNvPicPr>
                  <a:picLocks noChangeAspect="0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2209557" cy="1151289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16" name="Shape 516"/>
              <p:cNvSpPr/>
              <p:nvPr/>
            </p:nvSpPr>
            <p:spPr>
              <a:xfrm flipV="1">
                <a:off x="1086817" y="1107531"/>
                <a:ext cx="1" cy="638623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/>
                </a:pPr>
              </a:p>
            </p:txBody>
          </p:sp>
          <p:sp>
            <p:nvSpPr>
              <p:cNvPr id="517" name="Shape 517"/>
              <p:cNvSpPr/>
              <p:nvPr/>
            </p:nvSpPr>
            <p:spPr>
              <a:xfrm flipV="1">
                <a:off x="9735429" y="1145277"/>
                <a:ext cx="1" cy="6386236"/>
              </a:xfrm>
              <a:prstGeom prst="line">
                <a:avLst/>
              </a:prstGeom>
              <a:noFill/>
              <a:ln w="38100" cap="rnd">
                <a:solidFill>
                  <a:srgbClr val="FFFFFF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/>
                </a:pPr>
              </a:p>
            </p:txBody>
          </p:sp>
        </p:grpSp>
        <p:sp>
          <p:nvSpPr>
            <p:cNvPr id="519" name="Shape 519"/>
            <p:cNvSpPr/>
            <p:nvPr/>
          </p:nvSpPr>
          <p:spPr>
            <a:xfrm>
              <a:off x="9620452" y="2454820"/>
              <a:ext cx="294035" cy="295349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  <p:sp>
          <p:nvSpPr>
            <p:cNvPr id="520" name="Shape 520"/>
            <p:cNvSpPr/>
            <p:nvPr/>
          </p:nvSpPr>
          <p:spPr>
            <a:xfrm>
              <a:off x="919615" y="2149908"/>
              <a:ext cx="294036" cy="3279528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</a:p>
          </p:txBody>
        </p:sp>
      </p:grpSp>
      <p:pic>
        <p:nvPicPr>
          <p:cNvPr id="52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219344" y="4141448"/>
            <a:ext cx="7978676" cy="352235"/>
          </a:xfrm>
          <a:prstGeom prst="rect">
            <a:avLst/>
          </a:prstGeom>
        </p:spPr>
      </p:pic>
      <p:sp>
        <p:nvSpPr>
          <p:cNvPr id="524" name="Shape 524"/>
          <p:cNvSpPr/>
          <p:nvPr/>
        </p:nvSpPr>
        <p:spPr>
          <a:xfrm>
            <a:off x="4254630" y="3834715"/>
            <a:ext cx="380614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解析js字符串, 并在Web View 执行</a:t>
            </a:r>
          </a:p>
        </p:txBody>
      </p:sp>
      <p:pic>
        <p:nvPicPr>
          <p:cNvPr id="52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5167" y="6410715"/>
            <a:ext cx="8150995" cy="352234"/>
          </a:xfrm>
          <a:prstGeom prst="rect">
            <a:avLst/>
          </a:prstGeom>
        </p:spPr>
      </p:pic>
      <p:grpSp>
        <p:nvGrpSpPr>
          <p:cNvPr id="529" name="Group 529"/>
          <p:cNvGrpSpPr/>
          <p:nvPr/>
        </p:nvGrpSpPr>
        <p:grpSpPr>
          <a:xfrm>
            <a:off x="3772308" y="6146094"/>
            <a:ext cx="4856293" cy="998519"/>
            <a:chOff x="0" y="0"/>
            <a:chExt cx="4856292" cy="998518"/>
          </a:xfrm>
        </p:grpSpPr>
        <p:sp>
          <p:nvSpPr>
            <p:cNvPr id="527" name="Shape 527"/>
            <p:cNvSpPr/>
            <p:nvPr/>
          </p:nvSpPr>
          <p:spPr>
            <a:xfrm>
              <a:off x="0" y="0"/>
              <a:ext cx="4856293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9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通过协议发送请求触发native webView 方法</a:t>
              </a:r>
            </a:p>
          </p:txBody>
        </p:sp>
        <p:sp>
          <p:nvSpPr>
            <p:cNvPr id="528" name="Shape 528"/>
            <p:cNvSpPr/>
            <p:nvPr/>
          </p:nvSpPr>
          <p:spPr>
            <a:xfrm>
              <a:off x="1787540" y="604818"/>
              <a:ext cx="1281213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900" u="sng">
                  <a:latin typeface="Helvetica"/>
                  <a:ea typeface="Helvetica"/>
                  <a:cs typeface="Helvetica"/>
                  <a:sym typeface="Helvetica"/>
                  <a:hlinkClick r:id="rId5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5" invalidUrl="" action="" tgtFrame="" tooltip="" history="1" highlightClick="0" endSnd="0"/>
                </a:rPr>
                <a:t>IOS://xxxx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4" grpId="3"/>
      <p:bldP build="whole" bldLvl="1" animBg="1" rev="0" advAuto="0" spid="525" grpId="4"/>
      <p:bldP build="whole" bldLvl="1" animBg="1" rev="0" advAuto="0" spid="529" grpId="5"/>
      <p:bldP build="whole" bldLvl="1" animBg="1" rev="0" advAuto="0" spid="522" grpId="2"/>
      <p:bldP build="whole" bldLvl="1" animBg="1" rev="0" advAuto="0" spid="5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WeeklyH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788" y="-152400"/>
            <a:ext cx="11663224" cy="1005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144523960329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8636" y="6311805"/>
            <a:ext cx="1420875" cy="2131312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94" name="iphon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8076" y="5847681"/>
            <a:ext cx="1589546" cy="2986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其他</a:t>
            </a:r>
          </a:p>
        </p:txBody>
      </p:sp>
      <p:sp>
        <p:nvSpPr>
          <p:cNvPr id="532" name="Shape 532"/>
          <p:cNvSpPr/>
          <p:nvPr>
            <p:ph type="body" idx="1"/>
          </p:nvPr>
        </p:nvSpPr>
        <p:spPr>
          <a:xfrm>
            <a:off x="736600" y="2243666"/>
            <a:ext cx="11531600" cy="5266268"/>
          </a:xfrm>
          <a:prstGeom prst="rect">
            <a:avLst/>
          </a:prstGeom>
        </p:spPr>
        <p:txBody>
          <a:bodyPr/>
          <a:lstStyle/>
          <a:p>
            <a:pPr marL="0" indent="0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Font Icons</a:t>
            </a:r>
          </a:p>
          <a:p>
            <a:pPr lvl="2" marL="0" indent="438911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- </a:t>
            </a:r>
            <a:r>
              <a:rPr sz="2304" u="sng">
                <a:hlinkClick r:id="rId2" invalidUrl="" action="" tgtFrame="" tooltip="" history="1" highlightClick="0" endSnd="0"/>
              </a:rPr>
              <a:t>FontAwesomeKit</a:t>
            </a:r>
          </a:p>
          <a:p>
            <a:pPr marL="0" indent="0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区域滚动</a:t>
            </a:r>
          </a:p>
          <a:p>
            <a:pPr lvl="1" marL="0" indent="219455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- </a:t>
            </a:r>
            <a:r>
              <a:rPr sz="2304" u="sng">
                <a:hlinkClick r:id="rId3" invalidUrl="" action="" tgtFrame="" tooltip="" history="1" highlightClick="0" endSnd="0"/>
              </a:rPr>
              <a:t>http://lab.cubiq.org/iscroll5/demos/infinite/</a:t>
            </a:r>
            <a:r>
              <a:rPr sz="2304"/>
              <a:t> </a:t>
            </a:r>
          </a:p>
          <a:p>
            <a:pPr marL="0" indent="0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图片缓存</a:t>
            </a:r>
          </a:p>
          <a:p>
            <a:pPr lvl="2" marL="0" indent="438911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- </a:t>
            </a:r>
            <a:r>
              <a:rPr sz="2304" u="sng">
                <a:hlinkClick r:id="rId4" invalidUrl="" action="" tgtFrame="" tooltip="" history="1" highlightClick="0" endSnd="0"/>
              </a:rPr>
              <a:t>SDWebImage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blinds dir="vert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其他 区域滚动</a:t>
            </a:r>
          </a:p>
        </p:txBody>
      </p:sp>
      <p:pic>
        <p:nvPicPr>
          <p:cNvPr id="535" name="tes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2133259"/>
            <a:ext cx="11109790" cy="7214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其他</a:t>
            </a:r>
          </a:p>
        </p:txBody>
      </p:sp>
      <p:sp>
        <p:nvSpPr>
          <p:cNvPr id="538" name="Shape 538"/>
          <p:cNvSpPr/>
          <p:nvPr>
            <p:ph type="body" idx="1"/>
          </p:nvPr>
        </p:nvSpPr>
        <p:spPr>
          <a:xfrm>
            <a:off x="736600" y="2243666"/>
            <a:ext cx="11531600" cy="5266268"/>
          </a:xfrm>
          <a:prstGeom prst="rect">
            <a:avLst/>
          </a:prstGeom>
        </p:spPr>
        <p:txBody>
          <a:bodyPr/>
          <a:lstStyle/>
          <a:p>
            <a:pPr marL="0" indent="0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Font Icons</a:t>
            </a:r>
          </a:p>
          <a:p>
            <a:pPr lvl="2" marL="0" indent="438911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- </a:t>
            </a:r>
            <a:r>
              <a:rPr sz="2304" u="sng">
                <a:hlinkClick r:id="rId2" invalidUrl="" action="" tgtFrame="" tooltip="" history="1" highlightClick="0" endSnd="0"/>
              </a:rPr>
              <a:t>FontAwesomeKit</a:t>
            </a:r>
          </a:p>
          <a:p>
            <a:pPr marL="0" indent="0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区域滚动</a:t>
            </a:r>
          </a:p>
          <a:p>
            <a:pPr lvl="1" marL="0" indent="219455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- </a:t>
            </a:r>
            <a:r>
              <a:rPr sz="2304" u="sng">
                <a:hlinkClick r:id="rId3" invalidUrl="" action="" tgtFrame="" tooltip="" history="1" highlightClick="0" endSnd="0"/>
              </a:rPr>
              <a:t>http://lab.cubiq.org/iscroll5/demos/infinite/</a:t>
            </a:r>
            <a:r>
              <a:rPr sz="2304"/>
              <a:t> </a:t>
            </a:r>
          </a:p>
          <a:p>
            <a:pPr marL="0" indent="0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图片缓存</a:t>
            </a:r>
          </a:p>
          <a:p>
            <a:pPr lvl="2" marL="0" indent="438911" defTabSz="560831">
              <a:spcBef>
                <a:spcPts val="2600"/>
              </a:spcBef>
              <a:buSzTx/>
              <a:buNone/>
              <a:defRPr sz="326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- </a:t>
            </a:r>
            <a:r>
              <a:rPr sz="2304" u="sng">
                <a:hlinkClick r:id="rId4" invalidUrl="" action="" tgtFrame="" tooltip="" history="1" highlightClick="0" endSnd="0"/>
              </a:rPr>
              <a:t>SDWebImage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29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学习资料</a:t>
            </a:r>
          </a:p>
        </p:txBody>
      </p:sp>
      <p:sp>
        <p:nvSpPr>
          <p:cNvPr id="541" name="Shape 541"/>
          <p:cNvSpPr/>
          <p:nvPr/>
        </p:nvSpPr>
        <p:spPr>
          <a:xfrm>
            <a:off x="463549" y="4053686"/>
            <a:ext cx="853206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视频课程源码    </a:t>
            </a:r>
            <a:r>
              <a:rPr u="sng">
                <a:hlinkClick r:id="rId2" invalidUrl="" action="" tgtFrame="" tooltip="" history="1" highlightClick="0" endSnd="0"/>
              </a:rPr>
              <a:t>https://github.com/palewar/CS193P</a:t>
            </a:r>
          </a:p>
        </p:txBody>
      </p:sp>
      <p:sp>
        <p:nvSpPr>
          <p:cNvPr id="542" name="Shape 542"/>
          <p:cNvSpPr/>
          <p:nvPr/>
        </p:nvSpPr>
        <p:spPr>
          <a:xfrm>
            <a:off x="463549" y="3131358"/>
            <a:ext cx="853206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官方推荐视频   </a:t>
            </a:r>
            <a:r>
              <a:rPr u="sng">
                <a:hlinkClick r:id="rId3" invalidUrl="" action="" tgtFrame="" tooltip="" history="1" highlightClick="0" endSnd="0"/>
              </a:rPr>
              <a:t>http://www.swiftv.cn/course/i7ahl5gn</a:t>
            </a:r>
          </a:p>
        </p:txBody>
      </p:sp>
      <p:sp>
        <p:nvSpPr>
          <p:cNvPr id="543" name="Shape 543"/>
          <p:cNvSpPr/>
          <p:nvPr/>
        </p:nvSpPr>
        <p:spPr>
          <a:xfrm>
            <a:off x="463549" y="5014113"/>
            <a:ext cx="111078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LeanCloud Demos    </a:t>
            </a:r>
            <a:r>
              <a:rPr u="sng">
                <a:hlinkClick r:id="rId4" invalidUrl="" action="" tgtFrame="" tooltip="" history="1" highlightClick="0" endSnd="0"/>
              </a:rPr>
              <a:t>https://github.com/leancloud/leancloud-demos</a:t>
            </a:r>
          </a:p>
        </p:txBody>
      </p:sp>
      <p:sp>
        <p:nvSpPr>
          <p:cNvPr id="544" name="Shape 544"/>
          <p:cNvSpPr/>
          <p:nvPr/>
        </p:nvSpPr>
        <p:spPr>
          <a:xfrm>
            <a:off x="509168" y="6012641"/>
            <a:ext cx="853206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中文博客 </a:t>
            </a:r>
            <a:r>
              <a:rPr u="sng">
                <a:hlinkClick r:id="rId5" invalidUrl="" action="" tgtFrame="" tooltip="" history="1" highlightClick="0" endSnd="0"/>
              </a:rPr>
              <a:t>https://github.com/tangqiaoboy/iOSBlogCN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29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参考资料</a:t>
            </a:r>
          </a:p>
        </p:txBody>
      </p:sp>
      <p:sp>
        <p:nvSpPr>
          <p:cNvPr id="547" name="Shape 547">
            <a:hlinkClick r:id="rId2" invalidUrl="" action="" tgtFrame="" tooltip="" history="1" highlightClick="0" endSnd="0"/>
          </p:cNvPr>
          <p:cNvSpPr/>
          <p:nvPr/>
        </p:nvSpPr>
        <p:spPr>
          <a:xfrm>
            <a:off x="501650" y="1459113"/>
            <a:ext cx="120015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pPr/>
            <a:r>
              <a:t>web前端开发与IOS终端开发的异同</a:t>
            </a:r>
          </a:p>
        </p:txBody>
      </p:sp>
      <p:sp>
        <p:nvSpPr>
          <p:cNvPr id="548" name="Shape 548">
            <a:hlinkClick r:id="rId3" invalidUrl="" action="" tgtFrame="" tooltip="" history="1" highlightClick="0" endSnd="0"/>
          </p:cNvPr>
          <p:cNvSpPr/>
          <p:nvPr/>
        </p:nvSpPr>
        <p:spPr>
          <a:xfrm>
            <a:off x="501650" y="2336488"/>
            <a:ext cx="120015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pPr/>
            <a:r>
              <a:t>JS 和 IOS 通讯机制</a:t>
            </a:r>
          </a:p>
        </p:txBody>
      </p:sp>
      <p:sp>
        <p:nvSpPr>
          <p:cNvPr id="549" name="Shape 549">
            <a:hlinkClick r:id="rId4" invalidUrl="" action="" tgtFrame="" tooltip="" history="1" highlightClick="0" endSnd="0"/>
          </p:cNvPr>
          <p:cNvSpPr/>
          <p:nvPr/>
        </p:nvSpPr>
        <p:spPr>
          <a:xfrm>
            <a:off x="501650" y="3213863"/>
            <a:ext cx="120015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/>
            </a:lvl1pPr>
          </a:lstStyle>
          <a:p>
            <a:pPr/>
            <a:r>
              <a:t>IOS UI渲染</a:t>
            </a:r>
          </a:p>
        </p:txBody>
      </p:sp>
      <p:sp>
        <p:nvSpPr>
          <p:cNvPr id="550" name="Shape 550">
            <a:hlinkClick r:id="rId5" invalidUrl="" action="" tgtFrame="" tooltip="" history="1" highlightClick="0" endSnd="0"/>
          </p:cNvPr>
          <p:cNvSpPr/>
          <p:nvPr/>
        </p:nvSpPr>
        <p:spPr>
          <a:xfrm>
            <a:off x="501650" y="4003193"/>
            <a:ext cx="120015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u="sng"/>
            </a:lvl1pPr>
          </a:lstStyle>
          <a:p>
            <a:pPr/>
            <a:r>
              <a:t>http://iosres.com/</a:t>
            </a:r>
          </a:p>
        </p:txBody>
      </p:sp>
      <p:sp>
        <p:nvSpPr>
          <p:cNvPr id="551" name="Shape 551">
            <a:hlinkClick r:id="rId6" invalidUrl="" action="" tgtFrame="" tooltip="" history="1" highlightClick="0" endSnd="0"/>
          </p:cNvPr>
          <p:cNvSpPr/>
          <p:nvPr/>
        </p:nvSpPr>
        <p:spPr>
          <a:xfrm>
            <a:off x="501650" y="5628793"/>
            <a:ext cx="120015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https://github.com/hackers-painters/samurai-native</a:t>
            </a:r>
          </a:p>
        </p:txBody>
      </p:sp>
      <p:sp>
        <p:nvSpPr>
          <p:cNvPr id="552" name="Shape 552">
            <a:hlinkClick r:id="rId7" invalidUrl="" action="" tgtFrame="" tooltip="" history="1" highlightClick="0" endSnd="0"/>
          </p:cNvPr>
          <p:cNvSpPr/>
          <p:nvPr/>
        </p:nvSpPr>
        <p:spPr>
          <a:xfrm>
            <a:off x="501650" y="6596687"/>
            <a:ext cx="120015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u="sng"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http://blog.initlabs.com/post/100113463211/wkwebview-vs-uiwebview</a:t>
            </a:r>
          </a:p>
        </p:txBody>
      </p:sp>
      <p:sp>
        <p:nvSpPr>
          <p:cNvPr id="553" name="Shape 553">
            <a:hlinkClick r:id="rId8" invalidUrl="" action="" tgtFrame="" tooltip="" history="1" highlightClick="0" endSnd="0"/>
          </p:cNvPr>
          <p:cNvSpPr/>
          <p:nvPr/>
        </p:nvSpPr>
        <p:spPr>
          <a:xfrm>
            <a:off x="501650" y="7523787"/>
            <a:ext cx="120015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u="sng"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http://hei9.com/index.php/archives/346</a:t>
            </a:r>
          </a:p>
        </p:txBody>
      </p:sp>
      <p:sp>
        <p:nvSpPr>
          <p:cNvPr id="554" name="Shape 554">
            <a:hlinkClick r:id="rId9" invalidUrl="" action="" tgtFrame="" tooltip="" history="1" highlightClick="0" endSnd="0"/>
          </p:cNvPr>
          <p:cNvSpPr/>
          <p:nvPr/>
        </p:nvSpPr>
        <p:spPr>
          <a:xfrm>
            <a:off x="501650" y="4815993"/>
            <a:ext cx="120015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 u="sng">
                <a:hlinkClick r:id="rId9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9" invalidUrl="" action="" tgtFrame="" tooltip="" history="1" highlightClick="0" endSnd="0"/>
              </a:rPr>
              <a:t>https://yishuiliunian.gitbooks.io/implementate-tableview-to-understand-ios/content/uikit/13.html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29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type="title"/>
          </p:nvPr>
        </p:nvSpPr>
        <p:spPr>
          <a:xfrm>
            <a:off x="3247082" y="4319116"/>
            <a:ext cx="6510636" cy="1115368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本节课的PPT &amp; 代码地址</a:t>
            </a:r>
          </a:p>
        </p:txBody>
      </p:sp>
      <p:sp>
        <p:nvSpPr>
          <p:cNvPr id="557" name="Shape 557"/>
          <p:cNvSpPr/>
          <p:nvPr/>
        </p:nvSpPr>
        <p:spPr>
          <a:xfrm>
            <a:off x="414982" y="253999"/>
            <a:ext cx="1180803" cy="111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+mj-lt"/>
                <a:ea typeface="+mj-ea"/>
                <a:cs typeface="+mj-cs"/>
                <a:sym typeface="Lantinghei SC Demibold"/>
              </a:defRPr>
            </a:lvl1pPr>
          </a:lstStyle>
          <a:p>
            <a:pPr/>
            <a:r>
              <a:t>其他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29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面临的问题</a:t>
            </a:r>
          </a:p>
        </p:txBody>
      </p:sp>
      <p:pic>
        <p:nvPicPr>
          <p:cNvPr id="197" name="san系统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878" t="0" r="9878" b="0"/>
          <a:stretch>
            <a:fillRect/>
          </a:stretch>
        </p:blipFill>
        <p:spPr>
          <a:prstGeom prst="rect">
            <a:avLst/>
          </a:prstGeom>
          <a:ln w="76200">
            <a:solidFill>
              <a:srgbClr val="FFFFFF"/>
            </a:solidFill>
          </a:ln>
        </p:spPr>
      </p:pic>
      <p:pic>
        <p:nvPicPr>
          <p:cNvPr id="198" name="手机系统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3067" t="0" r="13067" b="0"/>
          <a:stretch>
            <a:fillRect/>
          </a:stretch>
        </p:blipFill>
        <p:spPr>
          <a:xfrm>
            <a:off x="4466382" y="2722019"/>
            <a:ext cx="4341903" cy="3302118"/>
          </a:xfrm>
          <a:prstGeom prst="rect">
            <a:avLst/>
          </a:prstGeom>
          <a:ln w="76200">
            <a:solidFill>
              <a:srgbClr val="FFFFFF"/>
            </a:solidFill>
          </a:ln>
        </p:spPr>
      </p:pic>
      <p:sp>
        <p:nvSpPr>
          <p:cNvPr id="199" name="Shape 199"/>
          <p:cNvSpPr/>
          <p:nvPr>
            <p:ph type="body" sz="quarter" idx="1"/>
          </p:nvPr>
        </p:nvSpPr>
        <p:spPr>
          <a:xfrm>
            <a:off x="422307" y="6985000"/>
            <a:ext cx="3424668" cy="732523"/>
          </a:xfrm>
          <a:prstGeom prst="rect">
            <a:avLst/>
          </a:prstGeom>
        </p:spPr>
        <p:txBody>
          <a:bodyPr/>
          <a:lstStyle>
            <a:lvl1pPr algn="ctr">
              <a:defRPr sz="3000"/>
            </a:lvl1pPr>
          </a:lstStyle>
          <a:p>
            <a:pPr/>
            <a:r>
              <a:t>充分利用硬件API</a:t>
            </a:r>
          </a:p>
        </p:txBody>
      </p:sp>
      <p:sp>
        <p:nvSpPr>
          <p:cNvPr id="200" name="Shape 200"/>
          <p:cNvSpPr/>
          <p:nvPr/>
        </p:nvSpPr>
        <p:spPr>
          <a:xfrm>
            <a:off x="4790066" y="7048500"/>
            <a:ext cx="3424668" cy="605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4990">
              <a:spcBef>
                <a:spcPts val="3900"/>
              </a:spcBef>
              <a:defRPr sz="285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交互体验</a:t>
            </a:r>
          </a:p>
        </p:txBody>
      </p:sp>
      <p:pic>
        <p:nvPicPr>
          <p:cNvPr id="201" name="1_3.jpg"/>
          <p:cNvPicPr>
            <a:picLocks noChangeAspect="1"/>
          </p:cNvPicPr>
          <p:nvPr/>
        </p:nvPicPr>
        <p:blipFill>
          <a:blip r:embed="rId4">
            <a:extLst/>
          </a:blip>
          <a:srcRect l="18313" t="0" r="0" b="0"/>
          <a:stretch>
            <a:fillRect/>
          </a:stretch>
        </p:blipFill>
        <p:spPr>
          <a:xfrm>
            <a:off x="8886528" y="2722019"/>
            <a:ext cx="4084458" cy="3302001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9157825" y="7048500"/>
            <a:ext cx="3424668" cy="605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4990">
              <a:spcBef>
                <a:spcPts val="3900"/>
              </a:spcBef>
              <a:defRPr sz="285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性能问题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blinds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424725" y="577850"/>
            <a:ext cx="51015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App &amp; Hybrid App</a:t>
            </a:r>
          </a:p>
        </p:txBody>
      </p:sp>
      <p:grpSp>
        <p:nvGrpSpPr>
          <p:cNvPr id="207" name="Group 207"/>
          <p:cNvGrpSpPr/>
          <p:nvPr/>
        </p:nvGrpSpPr>
        <p:grpSpPr>
          <a:xfrm>
            <a:off x="1651000" y="2558117"/>
            <a:ext cx="1988582" cy="4933137"/>
            <a:chOff x="0" y="0"/>
            <a:chExt cx="1988581" cy="4933136"/>
          </a:xfrm>
        </p:grpSpPr>
        <p:pic>
          <p:nvPicPr>
            <p:cNvPr id="205" name="androi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441699"/>
              <a:ext cx="1988582" cy="1491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ios-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8489" y="0"/>
              <a:ext cx="1251604" cy="1251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8" name="Group 218"/>
          <p:cNvGrpSpPr/>
          <p:nvPr/>
        </p:nvGrpSpPr>
        <p:grpSpPr>
          <a:xfrm>
            <a:off x="7553027" y="1551923"/>
            <a:ext cx="2783521" cy="6827554"/>
            <a:chOff x="0" y="0"/>
            <a:chExt cx="2783520" cy="6827553"/>
          </a:xfrm>
        </p:grpSpPr>
        <p:pic>
          <p:nvPicPr>
            <p:cNvPr id="208" name="ionicview-icon_2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2998" y="0"/>
              <a:ext cx="647701" cy="647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sencha-reseller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4272147"/>
              <a:ext cx="1283641" cy="970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cordova_bot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0615" y="2928025"/>
              <a:ext cx="720066" cy="8100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phonegap_1024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8069" y="1465803"/>
              <a:ext cx="970558" cy="970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jquerymobil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6541" y="5856995"/>
              <a:ext cx="970559" cy="970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Shape 213"/>
            <p:cNvSpPr/>
            <p:nvPr/>
          </p:nvSpPr>
          <p:spPr>
            <a:xfrm>
              <a:off x="1252484" y="133349"/>
              <a:ext cx="60990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53585F"/>
                  </a:solidFill>
                </a:defRPr>
              </a:lvl1pPr>
            </a:lstStyle>
            <a:p>
              <a:pPr/>
              <a:r>
                <a:t>Ionic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169832" y="1718198"/>
              <a:ext cx="1207009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53585F"/>
                  </a:solidFill>
                </a:defRPr>
              </a:lvl1pPr>
            </a:lstStyle>
            <a:p>
              <a:pPr/>
              <a:r>
                <a:t>PhoneGap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280017" y="3142562"/>
              <a:ext cx="986639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53585F"/>
                  </a:solidFill>
                </a:defRPr>
              </a:lvl1pPr>
            </a:lstStyle>
            <a:p>
              <a:pPr/>
              <a:r>
                <a:t>Cordova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1220353" y="4566926"/>
              <a:ext cx="156316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Sencha Touch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231440" y="6151774"/>
              <a:ext cx="154099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solidFill>
                    <a:srgbClr val="53585F"/>
                  </a:solidFill>
                </a:defRPr>
              </a:lvl1pPr>
            </a:lstStyle>
            <a:p>
              <a:pPr/>
              <a:r>
                <a:t>jQuery Mobile</a:t>
              </a:r>
            </a:p>
          </p:txBody>
        </p:sp>
      </p:grpSp>
      <p:pic>
        <p:nvPicPr>
          <p:cNvPr id="219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70089" y="4106075"/>
            <a:ext cx="2208102" cy="109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3"/>
      <p:bldP build="whole" bldLvl="1" animBg="1" rev="0" advAuto="0" spid="207" grpId="1"/>
      <p:bldP build="whole" bldLvl="1" animBg="1" rev="0" advAuto="0" spid="219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2571750" y="3105150"/>
            <a:ext cx="25527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无法满足</a:t>
            </a:r>
          </a:p>
        </p:txBody>
      </p:sp>
      <p:sp>
        <p:nvSpPr>
          <p:cNvPr id="223" name="Shape 223"/>
          <p:cNvSpPr/>
          <p:nvPr/>
        </p:nvSpPr>
        <p:spPr>
          <a:xfrm>
            <a:off x="5336489" y="5581650"/>
            <a:ext cx="5735422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还不如直接用 Native</a:t>
            </a:r>
          </a:p>
        </p:txBody>
      </p:sp>
      <p:pic>
        <p:nvPicPr>
          <p:cNvPr id="224" name="iphon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1281" y="5648953"/>
            <a:ext cx="388975" cy="817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weeklyH5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8100" y="1761124"/>
            <a:ext cx="3459400" cy="6231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phon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2415" y="524257"/>
            <a:ext cx="4139969" cy="8705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这才是我们要的效果</a:t>
            </a:r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更流畅</a:t>
            </a:r>
          </a:p>
          <a:p>
            <a:pPr/>
            <a:r>
              <a:t>更稳定</a:t>
            </a:r>
          </a:p>
          <a:p>
            <a:pPr/>
            <a:r>
              <a:t>调用硬件接口</a:t>
            </a:r>
          </a:p>
        </p:txBody>
      </p:sp>
      <p:pic>
        <p:nvPicPr>
          <p:cNvPr id="231" name="weeklyH5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3087796"/>
            <a:ext cx="2815712" cy="5071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Lantinghei SC Demibold"/>
        <a:ea typeface="Lantinghei SC Demibold"/>
        <a:cs typeface="Lantinghei SC Demibold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Lantinghei SC Demibold"/>
        <a:ea typeface="Lantinghei SC Demibold"/>
        <a:cs typeface="Lantinghei SC Demibold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